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0" r:id="rId4"/>
    <p:sldId id="261" r:id="rId5"/>
    <p:sldId id="262" r:id="rId6"/>
    <p:sldId id="263" r:id="rId7"/>
    <p:sldId id="258" r:id="rId8"/>
  </p:sldIdLst>
  <p:sldSz cx="18288000" cy="10287000"/>
  <p:notesSz cx="6858000" cy="9144000"/>
  <p:embeddedFontLst>
    <p:embeddedFont>
      <p:font typeface="Angsana New" pitchFamily="18" charset="-34"/>
      <p:regular r:id="rId10"/>
      <p:bold r:id="rId11"/>
      <p:italic r:id="rId12"/>
      <p:boldItalic r:id="rId13"/>
    </p:embeddedFont>
    <p:embeddedFont>
      <p:font typeface="TH SarabunPSK" pitchFamily="34" charset="-34"/>
      <p:regular r:id="rId14"/>
      <p:bold r:id="rId15"/>
      <p:italic r:id="rId16"/>
      <p:boldItalic r:id="rId17"/>
    </p:embeddedFont>
    <p:embeddedFont>
      <p:font typeface="Cordia New" pitchFamily="34" charset="-34"/>
      <p:regular r:id="rId18"/>
      <p:bold r:id="rId19"/>
      <p:italic r:id="rId20"/>
      <p:boldItalic r:id="rId21"/>
    </p:embeddedFont>
    <p:embeddedFont>
      <p:font typeface="Fira Sans Light Bold" charset="0"/>
      <p:regular r:id="rId22"/>
    </p:embeddedFont>
    <p:embeddedFont>
      <p:font typeface="Prompt Light Bold" charset="0"/>
      <p:regular r:id="rId23"/>
    </p:embeddedFon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Noto Sans Thai Condensed Bold" charset="0"/>
      <p:regular r:id="rId28"/>
    </p:embeddedFont>
    <p:embeddedFont>
      <p:font typeface="Georgia" pitchFamily="18" charset="0"/>
      <p:regular r:id="rId29"/>
      <p:bold r:id="rId30"/>
      <p:italic r:id="rId31"/>
      <p:boldItalic r:id="rId32"/>
    </p:embeddedFont>
    <p:embeddedFont>
      <p:font typeface="Fira Sans Medium" charset="0"/>
      <p:regular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50" d="100"/>
          <a:sy n="50" d="100"/>
        </p:scale>
        <p:origin x="-294" y="-6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33" Type="http://schemas.openxmlformats.org/officeDocument/2006/relationships/font" Target="fonts/font24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font" Target="fonts/font23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36" Type="http://schemas.openxmlformats.org/officeDocument/2006/relationships/theme" Target="theme/theme1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font" Target="fonts/font22.fntdata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font" Target="fonts/font21.fntdata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5727C6-14CC-44C1-953C-C5CA3CD519CD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169D79-EF70-42B2-BD2D-927472EDE5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03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169D79-EF70-42B2-BD2D-927472EDE5B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5316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.svg"/><Relationship Id="rId21" Type="http://schemas.openxmlformats.org/officeDocument/2006/relationships/image" Target="../media/image20.svg"/><Relationship Id="rId7" Type="http://schemas.openxmlformats.org/officeDocument/2006/relationships/image" Target="../media/image6.svg"/><Relationship Id="rId12" Type="http://schemas.openxmlformats.org/officeDocument/2006/relationships/image" Target="../media/image14.png"/><Relationship Id="rId25" Type="http://schemas.openxmlformats.org/officeDocument/2006/relationships/image" Target="../media/image2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11" Type="http://schemas.openxmlformats.org/officeDocument/2006/relationships/image" Target="../media/image10.svg"/><Relationship Id="rId24" Type="http://schemas.openxmlformats.org/officeDocument/2006/relationships/image" Target="../media/image16.png"/><Relationship Id="rId5" Type="http://schemas.openxmlformats.org/officeDocument/2006/relationships/image" Target="../media/image4.svg"/><Relationship Id="rId23" Type="http://schemas.openxmlformats.org/officeDocument/2006/relationships/image" Target="../media/image22.svg"/><Relationship Id="rId10" Type="http://schemas.openxmlformats.org/officeDocument/2006/relationships/image" Target="../media/image13.png"/><Relationship Id="rId4" Type="http://schemas.openxmlformats.org/officeDocument/2006/relationships/image" Target="../media/image10.png"/><Relationship Id="rId9" Type="http://schemas.openxmlformats.org/officeDocument/2006/relationships/image" Target="../media/image8.svg"/><Relationship Id="rId22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18.jpeg"/><Relationship Id="rId7" Type="http://schemas.openxmlformats.org/officeDocument/2006/relationships/image" Target="../media/image21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20.png"/><Relationship Id="rId4" Type="http://schemas.openxmlformats.org/officeDocument/2006/relationships/image" Target="../media/image19.jpeg"/><Relationship Id="rId9" Type="http://schemas.openxmlformats.org/officeDocument/2006/relationships/hyperlink" Target="&#3649;&#3610;&#3610;&#3615;&#3629;&#3619;&#3660;&#3617;_&#3623;&#3636;&#3648;&#3588;&#3619;&#3634;&#3632;&#3627;&#3660;&#3611;&#3633;&#3597;&#3627;&#3634;_&#3648;&#3629;&#3585;&#3626;&#3634;&#3619;1.pdf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&#3649;&#3610;&#3610;&#3615;&#3629;&#3619;&#3660;&#3617;_&#3651;&#3610;&#3626;&#3617;&#3633;&#3588;&#3619;&#3650;&#3588;&#3619;&#3591;&#3585;&#3634;&#3619;_&#3648;&#3629;&#3585;&#3626;&#3634;&#3619;2.pdf" TargetMode="External"/><Relationship Id="rId3" Type="http://schemas.openxmlformats.org/officeDocument/2006/relationships/image" Target="../media/image5.svg"/><Relationship Id="rId7" Type="http://schemas.openxmlformats.org/officeDocument/2006/relationships/image" Target="../media/image1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9.sv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&#3649;&#3610;&#3610;&#3605;&#3619;&#3623;&#3592;&#3605;&#3636;&#3604;&#3605;&#3634;&#3617;&#3619;&#3634;&#3618;&#3591;&#3634;&#3609;&#3612;&#3621;_&#3648;&#3629;&#3585;&#3626;&#3634;&#3619;4.pdf" TargetMode="External"/><Relationship Id="rId3" Type="http://schemas.openxmlformats.org/officeDocument/2006/relationships/image" Target="../media/image13.svg"/><Relationship Id="rId7" Type="http://schemas.openxmlformats.org/officeDocument/2006/relationships/hyperlink" Target="&#3619;&#3634;&#3618;&#3591;&#3634;&#3609;&#3626;&#3619;&#3640;&#3611;&#3612;&#3621;&#3585;&#3634;&#3619;&#3604;&#3635;&#3648;&#3609;&#3636;&#3609;&#3650;&#3588;&#3619;&#3591;&#3585;&#3634;&#3619;_&#3648;&#3629;&#3585;&#3626;&#3634;&#3619;5.pdf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hyperlink" Target="&#3649;&#3612;&#3609;&#3585;&#3634;&#3619;&#3629;&#3610;&#3619;&#3617;_&#3648;&#3629;&#3585;&#3626;&#3634;&#3619;3.pdf" TargetMode="External"/><Relationship Id="rId5" Type="http://schemas.openxmlformats.org/officeDocument/2006/relationships/image" Target="../media/image15.sv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61480" y="2833667"/>
            <a:ext cx="17153980" cy="43216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1000"/>
              </a:lnSpc>
            </a:pPr>
            <a:r>
              <a:rPr lang="en-US" sz="9600" b="1" spc="210" dirty="0" err="1">
                <a:solidFill>
                  <a:srgbClr val="1836B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โครงการพัฒนาผู้ประกอบกิจการ</a:t>
            </a:r>
            <a:r>
              <a:rPr lang="en-US" sz="9600" b="1" spc="210" dirty="0" err="1" smtClean="0">
                <a:solidFill>
                  <a:srgbClr val="1836B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สมัยใหม่</a:t>
            </a:r>
            <a:endParaRPr lang="en-US" sz="9600" b="1" spc="210" dirty="0" smtClean="0">
              <a:solidFill>
                <a:srgbClr val="1836B2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lnSpc>
                <a:spcPts val="11000"/>
              </a:lnSpc>
            </a:pPr>
            <a:r>
              <a:rPr lang="en-US" sz="9600" b="1" spc="210" dirty="0" err="1" smtClean="0">
                <a:solidFill>
                  <a:srgbClr val="1836B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เพื่อ</a:t>
            </a:r>
            <a:r>
              <a:rPr lang="en-US" sz="9600" b="1" spc="210" dirty="0" err="1">
                <a:solidFill>
                  <a:srgbClr val="1836B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เพิ่มมูลค่าสินค้าหรือบริการใน</a:t>
            </a:r>
            <a:r>
              <a:rPr lang="en-US" sz="9600" b="1" spc="210" dirty="0" err="1" smtClean="0">
                <a:solidFill>
                  <a:srgbClr val="1836B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ชุมชน</a:t>
            </a:r>
            <a:endParaRPr lang="en-US" sz="9600" b="1" spc="210" dirty="0" smtClean="0">
              <a:solidFill>
                <a:srgbClr val="1836B2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lnSpc>
                <a:spcPts val="11000"/>
              </a:lnSpc>
            </a:pPr>
            <a:r>
              <a:rPr lang="en-US" sz="9600" b="1" spc="210" dirty="0" err="1" smtClean="0">
                <a:solidFill>
                  <a:srgbClr val="1836B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ประจำปี</a:t>
            </a:r>
            <a:r>
              <a:rPr lang="en-US" sz="9600" b="1" spc="210" dirty="0" err="1">
                <a:solidFill>
                  <a:srgbClr val="1836B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งบประมาณ</a:t>
            </a:r>
            <a:r>
              <a:rPr lang="en-US" sz="9600" b="1" spc="210" dirty="0">
                <a:solidFill>
                  <a:srgbClr val="1836B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9600" b="1" spc="210" dirty="0" err="1">
                <a:solidFill>
                  <a:srgbClr val="1836B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พ.ศ</a:t>
            </a:r>
            <a:r>
              <a:rPr lang="en-US" sz="9600" b="1" spc="210" dirty="0">
                <a:solidFill>
                  <a:srgbClr val="1836B2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 2565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028700" y="8201025"/>
            <a:ext cx="8909770" cy="10964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00"/>
              </a:lnSpc>
            </a:pPr>
            <a:r>
              <a:rPr lang="en-US" sz="4000" b="1" spc="89" dirty="0" err="1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กลุ่มงานส่งเสริมขีดความสามารถผู้ประกอบกิจการ</a:t>
            </a:r>
            <a:endParaRPr lang="en-US" sz="4000" b="1" spc="89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lnSpc>
                <a:spcPts val="4200"/>
              </a:lnSpc>
            </a:pPr>
            <a:r>
              <a:rPr lang="en-US" sz="4000" b="1" spc="89" dirty="0" err="1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โทร</a:t>
            </a:r>
            <a:r>
              <a:rPr lang="en-US" sz="4000" b="1" spc="89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02-2479422 </a:t>
            </a:r>
            <a:r>
              <a:rPr lang="en-US" sz="4000" b="1" spc="89" dirty="0" err="1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ต่อ</a:t>
            </a:r>
            <a:r>
              <a:rPr lang="en-US" sz="4000" b="1" spc="89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604 ,608 ,610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2627021" y="952500"/>
            <a:ext cx="4632279" cy="628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900"/>
              </a:lnSpc>
            </a:pPr>
            <a:r>
              <a:rPr lang="th-TH" sz="3500" b="1" spc="105" dirty="0" smtClean="0">
                <a:solidFill>
                  <a:schemeClr val="accent4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 ตุลาคม </a:t>
            </a:r>
            <a:r>
              <a:rPr lang="en-US" sz="3500" b="1" spc="105" dirty="0" smtClean="0">
                <a:solidFill>
                  <a:schemeClr val="accent4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2564</a:t>
            </a:r>
            <a:endParaRPr lang="en-US" sz="3500" b="1" spc="105" dirty="0">
              <a:solidFill>
                <a:schemeClr val="accent4">
                  <a:lumMod val="7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8232789" y="7536187"/>
            <a:ext cx="7953476" cy="6888453"/>
            <a:chOff x="0" y="0"/>
            <a:chExt cx="6202680" cy="53721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202680" cy="5372100"/>
            </a:xfrm>
            <a:custGeom>
              <a:avLst/>
              <a:gdLst/>
              <a:ahLst/>
              <a:cxnLst/>
              <a:rect l="l" t="t" r="r" b="b"/>
              <a:pathLst>
                <a:path w="6202680" h="5372100">
                  <a:moveTo>
                    <a:pt x="4652010" y="0"/>
                  </a:moveTo>
                  <a:lnTo>
                    <a:pt x="1550670" y="0"/>
                  </a:lnTo>
                  <a:lnTo>
                    <a:pt x="0" y="2686050"/>
                  </a:lnTo>
                  <a:lnTo>
                    <a:pt x="1550670" y="5372100"/>
                  </a:lnTo>
                  <a:lnTo>
                    <a:pt x="4652010" y="5372100"/>
                  </a:lnTo>
                  <a:lnTo>
                    <a:pt x="6202680" y="2686050"/>
                  </a:lnTo>
                  <a:lnTo>
                    <a:pt x="4652010" y="0"/>
                  </a:lnTo>
                  <a:close/>
                </a:path>
              </a:pathLst>
            </a:custGeom>
            <a:solidFill>
              <a:srgbClr val="A066CB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14153591" y="4091960"/>
            <a:ext cx="7953476" cy="6888453"/>
            <a:chOff x="0" y="0"/>
            <a:chExt cx="6202680" cy="53721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202680" cy="5372100"/>
            </a:xfrm>
            <a:custGeom>
              <a:avLst/>
              <a:gdLst/>
              <a:ahLst/>
              <a:cxnLst/>
              <a:rect l="l" t="t" r="r" b="b"/>
              <a:pathLst>
                <a:path w="6202680" h="5372100">
                  <a:moveTo>
                    <a:pt x="4652010" y="0"/>
                  </a:moveTo>
                  <a:lnTo>
                    <a:pt x="1550670" y="0"/>
                  </a:lnTo>
                  <a:lnTo>
                    <a:pt x="0" y="2686050"/>
                  </a:lnTo>
                  <a:lnTo>
                    <a:pt x="1550670" y="5372100"/>
                  </a:lnTo>
                  <a:lnTo>
                    <a:pt x="4652010" y="5372100"/>
                  </a:lnTo>
                  <a:lnTo>
                    <a:pt x="6202680" y="2686050"/>
                  </a:lnTo>
                  <a:lnTo>
                    <a:pt x="4652010" y="0"/>
                  </a:lnTo>
                  <a:close/>
                </a:path>
              </a:pathLst>
            </a:custGeom>
            <a:solidFill>
              <a:srgbClr val="1836B2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1028700" y="754422"/>
            <a:ext cx="2606354" cy="484748"/>
            <a:chOff x="0" y="-30881"/>
            <a:chExt cx="3475139" cy="646332"/>
          </a:xfrm>
        </p:grpSpPr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rcRect t="34026"/>
            <a:stretch>
              <a:fillRect/>
            </a:stretch>
          </p:blipFill>
          <p:spPr>
            <a:xfrm>
              <a:off x="0" y="0"/>
              <a:ext cx="986562" cy="563295"/>
            </a:xfrm>
            <a:prstGeom prst="rect">
              <a:avLst/>
            </a:prstGeom>
          </p:spPr>
        </p:pic>
        <p:sp>
          <p:nvSpPr>
            <p:cNvPr id="11" name="TextBox 11"/>
            <p:cNvSpPr txBox="1"/>
            <p:nvPr/>
          </p:nvSpPr>
          <p:spPr>
            <a:xfrm>
              <a:off x="1283908" y="-30881"/>
              <a:ext cx="2191231" cy="64633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561"/>
                </a:lnSpc>
                <a:spcBef>
                  <a:spcPct val="0"/>
                </a:spcBef>
              </a:pPr>
              <a:r>
                <a:rPr lang="en-US" sz="3600" b="1" dirty="0" err="1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กศป</a:t>
              </a:r>
              <a:r>
                <a:rPr lang="en-US" sz="3600" b="1" dirty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43838" y="704992"/>
            <a:ext cx="5987820" cy="795089"/>
            <a:chOff x="0" y="-9525"/>
            <a:chExt cx="5844939" cy="1060120"/>
          </a:xfrm>
        </p:grpSpPr>
        <p:sp>
          <p:nvSpPr>
            <p:cNvPr id="3" name="TextBox 3"/>
            <p:cNvSpPr txBox="1"/>
            <p:nvPr/>
          </p:nvSpPr>
          <p:spPr>
            <a:xfrm>
              <a:off x="0" y="-9525"/>
              <a:ext cx="4470727" cy="106012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142"/>
                </a:lnSpc>
              </a:pPr>
              <a:r>
                <a:rPr lang="en-US" sz="6000" b="1" spc="78" dirty="0" err="1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รายละเอียดโครงการ</a:t>
              </a:r>
              <a:endParaRPr lang="en-US" sz="6000" b="1" spc="78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4" name="AutoShape 4"/>
            <p:cNvSpPr/>
            <p:nvPr/>
          </p:nvSpPr>
          <p:spPr>
            <a:xfrm>
              <a:off x="0" y="761948"/>
              <a:ext cx="5844939" cy="0"/>
            </a:xfrm>
            <a:prstGeom prst="line">
              <a:avLst/>
            </a:prstGeom>
            <a:ln w="93426" cap="rnd">
              <a:solidFill>
                <a:srgbClr val="86C7ED"/>
              </a:solidFill>
              <a:prstDash val="sysDot"/>
              <a:headEnd type="none" w="sm" len="sm"/>
              <a:tailEnd type="none" w="sm" len="sm"/>
            </a:ln>
          </p:spPr>
        </p:sp>
      </p:grpSp>
      <p:grpSp>
        <p:nvGrpSpPr>
          <p:cNvPr id="5" name="Group 5"/>
          <p:cNvGrpSpPr/>
          <p:nvPr/>
        </p:nvGrpSpPr>
        <p:grpSpPr>
          <a:xfrm>
            <a:off x="726015" y="2275958"/>
            <a:ext cx="714076" cy="618457"/>
            <a:chOff x="0" y="0"/>
            <a:chExt cx="952102" cy="824609"/>
          </a:xfrm>
        </p:grpSpPr>
        <p:grpSp>
          <p:nvGrpSpPr>
            <p:cNvPr id="6" name="Group 6"/>
            <p:cNvGrpSpPr/>
            <p:nvPr/>
          </p:nvGrpSpPr>
          <p:grpSpPr>
            <a:xfrm rot="-10800000">
              <a:off x="0" y="0"/>
              <a:ext cx="952102" cy="824609"/>
              <a:chOff x="0" y="0"/>
              <a:chExt cx="6202680" cy="5372100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0" y="0"/>
                <a:ext cx="6202680" cy="5372100"/>
              </a:xfrm>
              <a:custGeom>
                <a:avLst/>
                <a:gdLst/>
                <a:ahLst/>
                <a:cxnLst/>
                <a:rect l="l" t="t" r="r" b="b"/>
                <a:pathLst>
                  <a:path w="6202680" h="5372100">
                    <a:moveTo>
                      <a:pt x="4652010" y="0"/>
                    </a:moveTo>
                    <a:lnTo>
                      <a:pt x="1550670" y="0"/>
                    </a:lnTo>
                    <a:lnTo>
                      <a:pt x="0" y="2686050"/>
                    </a:lnTo>
                    <a:lnTo>
                      <a:pt x="1550670" y="5372100"/>
                    </a:lnTo>
                    <a:lnTo>
                      <a:pt x="4652010" y="5372100"/>
                    </a:lnTo>
                    <a:lnTo>
                      <a:pt x="6202680" y="2686050"/>
                    </a:lnTo>
                    <a:lnTo>
                      <a:pt x="4652010" y="0"/>
                    </a:lnTo>
                    <a:close/>
                  </a:path>
                </a:pathLst>
              </a:custGeom>
              <a:solidFill>
                <a:srgbClr val="1836B2"/>
              </a:solidFill>
            </p:spPr>
          </p:sp>
        </p:grpSp>
        <p:sp>
          <p:nvSpPr>
            <p:cNvPr id="8" name="TextBox 8"/>
            <p:cNvSpPr txBox="1"/>
            <p:nvPr/>
          </p:nvSpPr>
          <p:spPr>
            <a:xfrm>
              <a:off x="209517" y="131949"/>
              <a:ext cx="533068" cy="51308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240"/>
                </a:lnSpc>
                <a:spcBef>
                  <a:spcPct val="0"/>
                </a:spcBef>
              </a:pPr>
              <a:r>
                <a:rPr lang="en-US" sz="2314" spc="-46">
                  <a:solidFill>
                    <a:srgbClr val="FFFFFF"/>
                  </a:solidFill>
                  <a:latin typeface="Fira Sans Medium"/>
                </a:rPr>
                <a:t>01</a:t>
              </a: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2674048" y="6057543"/>
            <a:ext cx="3670205" cy="1012204"/>
            <a:chOff x="0" y="0"/>
            <a:chExt cx="4861354" cy="1728650"/>
          </a:xfrm>
        </p:grpSpPr>
        <p:grpSp>
          <p:nvGrpSpPr>
            <p:cNvPr id="10" name="Group 10"/>
            <p:cNvGrpSpPr/>
            <p:nvPr/>
          </p:nvGrpSpPr>
          <p:grpSpPr>
            <a:xfrm>
              <a:off x="0" y="0"/>
              <a:ext cx="4861354" cy="1728650"/>
              <a:chOff x="0" y="0"/>
              <a:chExt cx="10716013" cy="4460458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15240" y="248920"/>
                <a:ext cx="10688073" cy="4189948"/>
              </a:xfrm>
              <a:custGeom>
                <a:avLst/>
                <a:gdLst/>
                <a:ahLst/>
                <a:cxnLst/>
                <a:rect l="l" t="t" r="r" b="b"/>
                <a:pathLst>
                  <a:path w="10688073" h="4189948">
                    <a:moveTo>
                      <a:pt x="10685533" y="645160"/>
                    </a:moveTo>
                    <a:cubicBezTo>
                      <a:pt x="10688073" y="488950"/>
                      <a:pt x="10666483" y="30480"/>
                      <a:pt x="10666483" y="30480"/>
                    </a:cubicBezTo>
                    <a:cubicBezTo>
                      <a:pt x="10666483" y="30480"/>
                      <a:pt x="10281673" y="40640"/>
                      <a:pt x="7725516" y="40640"/>
                    </a:cubicBezTo>
                    <a:cubicBezTo>
                      <a:pt x="7006354" y="40640"/>
                      <a:pt x="2401570" y="40640"/>
                      <a:pt x="2341880" y="40640"/>
                    </a:cubicBezTo>
                    <a:cubicBezTo>
                      <a:pt x="1906270" y="40640"/>
                      <a:pt x="1042670" y="38100"/>
                      <a:pt x="795020" y="33020"/>
                    </a:cubicBezTo>
                    <a:cubicBezTo>
                      <a:pt x="482600" y="20320"/>
                      <a:pt x="11430" y="0"/>
                      <a:pt x="10160" y="29210"/>
                    </a:cubicBezTo>
                    <a:cubicBezTo>
                      <a:pt x="8890" y="58420"/>
                      <a:pt x="21590" y="440690"/>
                      <a:pt x="21590" y="440690"/>
                    </a:cubicBezTo>
                    <a:cubicBezTo>
                      <a:pt x="21590" y="440690"/>
                      <a:pt x="21590" y="3341588"/>
                      <a:pt x="21590" y="3533358"/>
                    </a:cubicBezTo>
                    <a:cubicBezTo>
                      <a:pt x="6350" y="3778468"/>
                      <a:pt x="0" y="4151848"/>
                      <a:pt x="0" y="4151848"/>
                    </a:cubicBezTo>
                    <a:cubicBezTo>
                      <a:pt x="204470" y="4182328"/>
                      <a:pt x="450850" y="4189948"/>
                      <a:pt x="657860" y="4187408"/>
                    </a:cubicBezTo>
                    <a:cubicBezTo>
                      <a:pt x="891540" y="4187408"/>
                      <a:pt x="6172123" y="4187408"/>
                      <a:pt x="6172123" y="4187408"/>
                    </a:cubicBezTo>
                    <a:lnTo>
                      <a:pt x="10646164" y="4173438"/>
                    </a:lnTo>
                    <a:cubicBezTo>
                      <a:pt x="10646164" y="4173438"/>
                      <a:pt x="10685533" y="3471128"/>
                      <a:pt x="10685533" y="3345398"/>
                    </a:cubicBezTo>
                    <a:cubicBezTo>
                      <a:pt x="10685533" y="3171408"/>
                      <a:pt x="10682993" y="803910"/>
                      <a:pt x="10685533" y="645160"/>
                    </a:cubicBezTo>
                    <a:close/>
                  </a:path>
                </a:pathLst>
              </a:custGeom>
              <a:solidFill>
                <a:srgbClr val="86C7ED"/>
              </a:solidFill>
            </p:spPr>
          </p:sp>
          <p:sp>
            <p:nvSpPr>
              <p:cNvPr id="12" name="Freeform 12"/>
              <p:cNvSpPr/>
              <p:nvPr/>
            </p:nvSpPr>
            <p:spPr>
              <a:xfrm>
                <a:off x="469900" y="10160"/>
                <a:ext cx="1583690" cy="554990"/>
              </a:xfrm>
              <a:custGeom>
                <a:avLst/>
                <a:gdLst/>
                <a:ahLst/>
                <a:cxnLst/>
                <a:rect l="l" t="t" r="r" b="b"/>
                <a:pathLst>
                  <a:path w="1583690" h="554990">
                    <a:moveTo>
                      <a:pt x="27940" y="0"/>
                    </a:moveTo>
                    <a:cubicBezTo>
                      <a:pt x="27940" y="0"/>
                      <a:pt x="990600" y="95250"/>
                      <a:pt x="1109980" y="97790"/>
                    </a:cubicBezTo>
                    <a:lnTo>
                      <a:pt x="1558290" y="106680"/>
                    </a:lnTo>
                    <a:lnTo>
                      <a:pt x="1557020" y="199390"/>
                    </a:lnTo>
                    <a:cubicBezTo>
                      <a:pt x="1557020" y="199390"/>
                      <a:pt x="1583690" y="342900"/>
                      <a:pt x="1582420" y="402590"/>
                    </a:cubicBezTo>
                    <a:lnTo>
                      <a:pt x="1579880" y="554990"/>
                    </a:lnTo>
                    <a:cubicBezTo>
                      <a:pt x="1579880" y="554990"/>
                      <a:pt x="975360" y="504190"/>
                      <a:pt x="825500" y="497840"/>
                    </a:cubicBezTo>
                    <a:cubicBezTo>
                      <a:pt x="511810" y="482600"/>
                      <a:pt x="11430" y="414020"/>
                      <a:pt x="11430" y="414020"/>
                    </a:cubicBezTo>
                    <a:lnTo>
                      <a:pt x="0" y="261620"/>
                    </a:lnTo>
                    <a:lnTo>
                      <a:pt x="48260" y="135890"/>
                    </a:lnTo>
                    <a:lnTo>
                      <a:pt x="27940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13" name="TextBox 13"/>
            <p:cNvSpPr txBox="1"/>
            <p:nvPr/>
          </p:nvSpPr>
          <p:spPr>
            <a:xfrm>
              <a:off x="91595" y="651285"/>
              <a:ext cx="4605421" cy="63074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>
                <a:spcBef>
                  <a:spcPct val="0"/>
                </a:spcBef>
              </a:pPr>
              <a:r>
                <a:rPr lang="en-US" sz="2400" b="1" spc="8" dirty="0">
                  <a:solidFill>
                    <a:schemeClr val="bg2">
                      <a:lumMod val="1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DSD wellness Academy </a:t>
              </a:r>
              <a:r>
                <a:rPr lang="en-US" sz="2400" b="1" spc="8" dirty="0" err="1">
                  <a:solidFill>
                    <a:schemeClr val="bg2">
                      <a:lumMod val="1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จำนวน</a:t>
              </a:r>
              <a:r>
                <a:rPr lang="en-US" sz="2400" b="1" spc="8" dirty="0">
                  <a:solidFill>
                    <a:schemeClr val="bg2">
                      <a:lumMod val="1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1 </a:t>
              </a:r>
              <a:r>
                <a:rPr lang="en-US" sz="2400" b="1" spc="8" dirty="0" err="1">
                  <a:solidFill>
                    <a:schemeClr val="bg2">
                      <a:lumMod val="10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รุ่น</a:t>
              </a:r>
              <a:endParaRPr lang="en-US" sz="2400" b="1" spc="8" dirty="0">
                <a:solidFill>
                  <a:schemeClr val="bg2">
                    <a:lumMod val="10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3700798" y="3884829"/>
            <a:ext cx="927216" cy="4868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939"/>
              </a:lnSpc>
              <a:spcBef>
                <a:spcPct val="0"/>
              </a:spcBef>
            </a:pPr>
            <a:r>
              <a:rPr lang="en-US" sz="1385" u="none" spc="6">
                <a:solidFill>
                  <a:srgbClr val="FFFFFF"/>
                </a:solidFill>
                <a:latin typeface="Fira Sans Light Bold"/>
              </a:rPr>
              <a:t>Add your idea here</a:t>
            </a:r>
          </a:p>
        </p:txBody>
      </p:sp>
      <p:grpSp>
        <p:nvGrpSpPr>
          <p:cNvPr id="15" name="Group 15"/>
          <p:cNvGrpSpPr/>
          <p:nvPr/>
        </p:nvGrpSpPr>
        <p:grpSpPr>
          <a:xfrm>
            <a:off x="726015" y="5561021"/>
            <a:ext cx="714076" cy="618457"/>
            <a:chOff x="0" y="0"/>
            <a:chExt cx="952102" cy="824609"/>
          </a:xfrm>
        </p:grpSpPr>
        <p:grpSp>
          <p:nvGrpSpPr>
            <p:cNvPr id="16" name="Group 16"/>
            <p:cNvGrpSpPr/>
            <p:nvPr/>
          </p:nvGrpSpPr>
          <p:grpSpPr>
            <a:xfrm rot="-10800000">
              <a:off x="0" y="0"/>
              <a:ext cx="952102" cy="824609"/>
              <a:chOff x="0" y="0"/>
              <a:chExt cx="6202680" cy="5372100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0" y="0"/>
                <a:ext cx="6202680" cy="5372100"/>
              </a:xfrm>
              <a:custGeom>
                <a:avLst/>
                <a:gdLst/>
                <a:ahLst/>
                <a:cxnLst/>
                <a:rect l="l" t="t" r="r" b="b"/>
                <a:pathLst>
                  <a:path w="6202680" h="5372100">
                    <a:moveTo>
                      <a:pt x="4652010" y="0"/>
                    </a:moveTo>
                    <a:lnTo>
                      <a:pt x="1550670" y="0"/>
                    </a:lnTo>
                    <a:lnTo>
                      <a:pt x="0" y="2686050"/>
                    </a:lnTo>
                    <a:lnTo>
                      <a:pt x="1550670" y="5372100"/>
                    </a:lnTo>
                    <a:lnTo>
                      <a:pt x="4652010" y="5372100"/>
                    </a:lnTo>
                    <a:lnTo>
                      <a:pt x="6202680" y="2686050"/>
                    </a:lnTo>
                    <a:lnTo>
                      <a:pt x="4652010" y="0"/>
                    </a:lnTo>
                    <a:close/>
                  </a:path>
                </a:pathLst>
              </a:custGeom>
              <a:solidFill>
                <a:srgbClr val="1836B2"/>
              </a:solidFill>
            </p:spPr>
          </p:sp>
        </p:grpSp>
        <p:sp>
          <p:nvSpPr>
            <p:cNvPr id="18" name="TextBox 18"/>
            <p:cNvSpPr txBox="1"/>
            <p:nvPr/>
          </p:nvSpPr>
          <p:spPr>
            <a:xfrm>
              <a:off x="209517" y="131949"/>
              <a:ext cx="533068" cy="51308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240"/>
                </a:lnSpc>
                <a:spcBef>
                  <a:spcPct val="0"/>
                </a:spcBef>
              </a:pPr>
              <a:r>
                <a:rPr lang="en-US" sz="2314" spc="-46">
                  <a:solidFill>
                    <a:srgbClr val="FFFFFF"/>
                  </a:solidFill>
                  <a:latin typeface="Fira Sans Medium"/>
                </a:rPr>
                <a:t>02</a:t>
              </a:r>
            </a:p>
          </p:txBody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1190004" y="6179478"/>
            <a:ext cx="1368649" cy="1185189"/>
            <a:chOff x="0" y="0"/>
            <a:chExt cx="4282440" cy="37084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4282440" cy="3708400"/>
            </a:xfrm>
            <a:custGeom>
              <a:avLst/>
              <a:gdLst/>
              <a:ahLst/>
              <a:cxnLst/>
              <a:rect l="l" t="t" r="r" b="b"/>
              <a:pathLst>
                <a:path w="4282440" h="3708400">
                  <a:moveTo>
                    <a:pt x="3211830" y="0"/>
                  </a:moveTo>
                  <a:lnTo>
                    <a:pt x="1070610" y="0"/>
                  </a:lnTo>
                  <a:lnTo>
                    <a:pt x="0" y="1854200"/>
                  </a:lnTo>
                  <a:lnTo>
                    <a:pt x="1070610" y="3708400"/>
                  </a:lnTo>
                  <a:lnTo>
                    <a:pt x="3211830" y="3708400"/>
                  </a:lnTo>
                  <a:lnTo>
                    <a:pt x="4282440" y="1854200"/>
                  </a:lnTo>
                  <a:close/>
                </a:path>
              </a:pathLst>
            </a:custGeom>
            <a:blipFill>
              <a:blip r:embed="rId3"/>
              <a:stretch>
                <a:fillRect l="-26973" r="-26973"/>
              </a:stretch>
            </a:blip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1170954" y="7461508"/>
            <a:ext cx="1346401" cy="1165923"/>
            <a:chOff x="0" y="0"/>
            <a:chExt cx="4282440" cy="37084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4282440" cy="3708400"/>
            </a:xfrm>
            <a:custGeom>
              <a:avLst/>
              <a:gdLst/>
              <a:ahLst/>
              <a:cxnLst/>
              <a:rect l="l" t="t" r="r" b="b"/>
              <a:pathLst>
                <a:path w="4282440" h="3708400">
                  <a:moveTo>
                    <a:pt x="3211830" y="0"/>
                  </a:moveTo>
                  <a:lnTo>
                    <a:pt x="1070610" y="0"/>
                  </a:lnTo>
                  <a:lnTo>
                    <a:pt x="0" y="1854200"/>
                  </a:lnTo>
                  <a:lnTo>
                    <a:pt x="1070610" y="3708400"/>
                  </a:lnTo>
                  <a:lnTo>
                    <a:pt x="3211830" y="3708400"/>
                  </a:lnTo>
                  <a:lnTo>
                    <a:pt x="4282440" y="1854200"/>
                  </a:lnTo>
                  <a:close/>
                </a:path>
              </a:pathLst>
            </a:custGeom>
            <a:blipFill>
              <a:blip r:embed="rId4"/>
              <a:stretch>
                <a:fillRect t="-5470" b="-5470"/>
              </a:stretch>
            </a:blip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1192925" y="8800822"/>
            <a:ext cx="1302460" cy="1127871"/>
            <a:chOff x="0" y="0"/>
            <a:chExt cx="4282440" cy="37084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4282440" cy="3708400"/>
            </a:xfrm>
            <a:custGeom>
              <a:avLst/>
              <a:gdLst/>
              <a:ahLst/>
              <a:cxnLst/>
              <a:rect l="l" t="t" r="r" b="b"/>
              <a:pathLst>
                <a:path w="4282440" h="3708400">
                  <a:moveTo>
                    <a:pt x="3211830" y="0"/>
                  </a:moveTo>
                  <a:lnTo>
                    <a:pt x="1070610" y="0"/>
                  </a:lnTo>
                  <a:lnTo>
                    <a:pt x="0" y="1854200"/>
                  </a:lnTo>
                  <a:lnTo>
                    <a:pt x="1070610" y="3708400"/>
                  </a:lnTo>
                  <a:lnTo>
                    <a:pt x="3211830" y="3708400"/>
                  </a:lnTo>
                  <a:lnTo>
                    <a:pt x="4282440" y="1854200"/>
                  </a:lnTo>
                  <a:close/>
                </a:path>
              </a:pathLst>
            </a:custGeom>
            <a:blipFill>
              <a:blip r:embed="rId5"/>
              <a:stretch>
                <a:fillRect l="-48219" r="-48219"/>
              </a:stretch>
            </a:blipFill>
          </p:spPr>
        </p:sp>
      </p:grpSp>
      <p:sp>
        <p:nvSpPr>
          <p:cNvPr id="25" name="AutoShape 25"/>
          <p:cNvSpPr/>
          <p:nvPr/>
        </p:nvSpPr>
        <p:spPr>
          <a:xfrm>
            <a:off x="1492277" y="1548738"/>
            <a:ext cx="10052349" cy="3823362"/>
          </a:xfrm>
          <a:prstGeom prst="rect">
            <a:avLst/>
          </a:prstGeom>
          <a:gradFill flip="none" rotWithShape="1">
            <a:gsLst>
              <a:gs pos="0">
                <a:srgbClr val="A066CB">
                  <a:tint val="66000"/>
                  <a:satMod val="160000"/>
                </a:srgbClr>
              </a:gs>
              <a:gs pos="50000">
                <a:srgbClr val="A066CB">
                  <a:tint val="44500"/>
                  <a:satMod val="160000"/>
                </a:srgbClr>
              </a:gs>
              <a:gs pos="100000">
                <a:srgbClr val="A066CB">
                  <a:tint val="23500"/>
                  <a:satMod val="160000"/>
                </a:srgbClr>
              </a:gs>
            </a:gsLst>
            <a:lin ang="13500000" scaled="1"/>
            <a:tileRect/>
          </a:gradFill>
        </p:spPr>
      </p:sp>
      <p:grpSp>
        <p:nvGrpSpPr>
          <p:cNvPr id="26" name="Group 26"/>
          <p:cNvGrpSpPr/>
          <p:nvPr/>
        </p:nvGrpSpPr>
        <p:grpSpPr>
          <a:xfrm>
            <a:off x="1629324" y="1589643"/>
            <a:ext cx="3720422" cy="641201"/>
            <a:chOff x="-6824114" y="674339"/>
            <a:chExt cx="4960562" cy="854936"/>
          </a:xfrm>
        </p:grpSpPr>
        <p:sp>
          <p:nvSpPr>
            <p:cNvPr id="27" name="TextBox 27"/>
            <p:cNvSpPr txBox="1"/>
            <p:nvPr/>
          </p:nvSpPr>
          <p:spPr>
            <a:xfrm>
              <a:off x="-6106851" y="674339"/>
              <a:ext cx="4243299" cy="85493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5039"/>
                </a:lnSpc>
              </a:pPr>
              <a:r>
                <a:rPr lang="en-US" sz="5400" b="1" spc="17" dirty="0" err="1" smtClean="0">
                  <a:solidFill>
                    <a:srgbClr val="1836B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งบประมาณ</a:t>
              </a:r>
              <a:r>
                <a:rPr lang="th-TH" sz="5400" b="1" spc="17" dirty="0" smtClean="0">
                  <a:solidFill>
                    <a:srgbClr val="1836B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รวม</a:t>
              </a:r>
              <a:endParaRPr lang="en-US" sz="5400" b="1" spc="17" dirty="0">
                <a:solidFill>
                  <a:srgbClr val="1836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grpSp>
          <p:nvGrpSpPr>
            <p:cNvPr id="28" name="Group 28"/>
            <p:cNvGrpSpPr/>
            <p:nvPr/>
          </p:nvGrpSpPr>
          <p:grpSpPr>
            <a:xfrm rot="-10800000">
              <a:off x="-6824114" y="840722"/>
              <a:ext cx="454982" cy="394057"/>
              <a:chOff x="93031803" y="-9992159"/>
              <a:chExt cx="6202680" cy="5372100"/>
            </a:xfrm>
          </p:grpSpPr>
          <p:sp>
            <p:nvSpPr>
              <p:cNvPr id="29" name="Freeform 29"/>
              <p:cNvSpPr/>
              <p:nvPr/>
            </p:nvSpPr>
            <p:spPr>
              <a:xfrm>
                <a:off x="93031803" y="-9992159"/>
                <a:ext cx="6202680" cy="5372100"/>
              </a:xfrm>
              <a:custGeom>
                <a:avLst/>
                <a:gdLst/>
                <a:ahLst/>
                <a:cxnLst/>
                <a:rect l="l" t="t" r="r" b="b"/>
                <a:pathLst>
                  <a:path w="6202680" h="5372100">
                    <a:moveTo>
                      <a:pt x="4652010" y="0"/>
                    </a:moveTo>
                    <a:lnTo>
                      <a:pt x="1550670" y="0"/>
                    </a:lnTo>
                    <a:lnTo>
                      <a:pt x="0" y="2686050"/>
                    </a:lnTo>
                    <a:lnTo>
                      <a:pt x="1550670" y="5372100"/>
                    </a:lnTo>
                    <a:lnTo>
                      <a:pt x="4652010" y="5372100"/>
                    </a:lnTo>
                    <a:lnTo>
                      <a:pt x="6202680" y="2686050"/>
                    </a:lnTo>
                    <a:lnTo>
                      <a:pt x="4652010" y="0"/>
                    </a:lnTo>
                    <a:close/>
                  </a:path>
                </a:pathLst>
              </a:custGeom>
              <a:solidFill>
                <a:srgbClr val="A066CB"/>
              </a:solidFill>
            </p:spPr>
          </p:sp>
        </p:grpSp>
      </p:grpSp>
      <p:sp>
        <p:nvSpPr>
          <p:cNvPr id="30" name="AutoShape 30"/>
          <p:cNvSpPr/>
          <p:nvPr/>
        </p:nvSpPr>
        <p:spPr>
          <a:xfrm>
            <a:off x="12356484" y="749267"/>
            <a:ext cx="5507936" cy="4242500"/>
          </a:xfrm>
          <a:prstGeom prst="rect">
            <a:avLst/>
          </a:prstGeom>
          <a:solidFill>
            <a:srgbClr val="A066CB">
              <a:alpha val="8627"/>
            </a:srgbClr>
          </a:solidFill>
        </p:spPr>
      </p:sp>
      <p:grpSp>
        <p:nvGrpSpPr>
          <p:cNvPr id="31" name="Group 31"/>
          <p:cNvGrpSpPr/>
          <p:nvPr/>
        </p:nvGrpSpPr>
        <p:grpSpPr>
          <a:xfrm>
            <a:off x="12798110" y="1139567"/>
            <a:ext cx="3759702" cy="650178"/>
            <a:chOff x="0" y="-76200"/>
            <a:chExt cx="5012935" cy="866905"/>
          </a:xfrm>
        </p:grpSpPr>
        <p:sp>
          <p:nvSpPr>
            <p:cNvPr id="32" name="TextBox 32"/>
            <p:cNvSpPr txBox="1"/>
            <p:nvPr/>
          </p:nvSpPr>
          <p:spPr>
            <a:xfrm>
              <a:off x="769637" y="-76200"/>
              <a:ext cx="4243298" cy="86690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5039"/>
                </a:lnSpc>
              </a:pPr>
              <a:r>
                <a:rPr lang="en-US" sz="4400" b="1" spc="17" dirty="0" err="1">
                  <a:solidFill>
                    <a:srgbClr val="1836B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กลุ่มเป้าหมาย</a:t>
              </a:r>
              <a:endParaRPr lang="en-US" sz="4400" b="1" spc="17" dirty="0">
                <a:solidFill>
                  <a:srgbClr val="1836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grpSp>
          <p:nvGrpSpPr>
            <p:cNvPr id="33" name="Group 33"/>
            <p:cNvGrpSpPr/>
            <p:nvPr/>
          </p:nvGrpSpPr>
          <p:grpSpPr>
            <a:xfrm rot="-10800000">
              <a:off x="0" y="107772"/>
              <a:ext cx="454982" cy="394057"/>
              <a:chOff x="0" y="0"/>
              <a:chExt cx="6202680" cy="5372100"/>
            </a:xfrm>
          </p:grpSpPr>
          <p:sp>
            <p:nvSpPr>
              <p:cNvPr id="34" name="Freeform 34"/>
              <p:cNvSpPr/>
              <p:nvPr/>
            </p:nvSpPr>
            <p:spPr>
              <a:xfrm>
                <a:off x="0" y="0"/>
                <a:ext cx="6202680" cy="5372100"/>
              </a:xfrm>
              <a:custGeom>
                <a:avLst/>
                <a:gdLst/>
                <a:ahLst/>
                <a:cxnLst/>
                <a:rect l="l" t="t" r="r" b="b"/>
                <a:pathLst>
                  <a:path w="6202680" h="5372100">
                    <a:moveTo>
                      <a:pt x="4652010" y="0"/>
                    </a:moveTo>
                    <a:lnTo>
                      <a:pt x="1550670" y="0"/>
                    </a:lnTo>
                    <a:lnTo>
                      <a:pt x="0" y="2686050"/>
                    </a:lnTo>
                    <a:lnTo>
                      <a:pt x="1550670" y="5372100"/>
                    </a:lnTo>
                    <a:lnTo>
                      <a:pt x="4652010" y="5372100"/>
                    </a:lnTo>
                    <a:lnTo>
                      <a:pt x="6202680" y="2686050"/>
                    </a:lnTo>
                    <a:lnTo>
                      <a:pt x="4652010" y="0"/>
                    </a:lnTo>
                    <a:close/>
                  </a:path>
                </a:pathLst>
              </a:custGeom>
              <a:solidFill>
                <a:srgbClr val="A066CB"/>
              </a:solidFill>
            </p:spPr>
          </p:sp>
        </p:grpSp>
      </p:grpSp>
      <p:sp>
        <p:nvSpPr>
          <p:cNvPr id="35" name="AutoShape 35"/>
          <p:cNvSpPr/>
          <p:nvPr/>
        </p:nvSpPr>
        <p:spPr>
          <a:xfrm>
            <a:off x="6390032" y="5416194"/>
            <a:ext cx="5507936" cy="4242500"/>
          </a:xfrm>
          <a:prstGeom prst="rect">
            <a:avLst/>
          </a:prstGeom>
          <a:solidFill>
            <a:srgbClr val="A066CB">
              <a:alpha val="8627"/>
            </a:srgbClr>
          </a:solidFill>
        </p:spPr>
      </p:sp>
      <p:grpSp>
        <p:nvGrpSpPr>
          <p:cNvPr id="36" name="Group 36"/>
          <p:cNvGrpSpPr/>
          <p:nvPr/>
        </p:nvGrpSpPr>
        <p:grpSpPr>
          <a:xfrm>
            <a:off x="6831659" y="5806495"/>
            <a:ext cx="3759702" cy="665567"/>
            <a:chOff x="0" y="-76200"/>
            <a:chExt cx="5012935" cy="887424"/>
          </a:xfrm>
        </p:grpSpPr>
        <p:sp>
          <p:nvSpPr>
            <p:cNvPr id="37" name="TextBox 37"/>
            <p:cNvSpPr txBox="1"/>
            <p:nvPr/>
          </p:nvSpPr>
          <p:spPr>
            <a:xfrm>
              <a:off x="769637" y="-76200"/>
              <a:ext cx="4243298" cy="8874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5039"/>
                </a:lnSpc>
              </a:pPr>
              <a:r>
                <a:rPr lang="en-US" sz="4400" b="1" spc="17" dirty="0" err="1">
                  <a:solidFill>
                    <a:srgbClr val="1836B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ตัวชี้วัด</a:t>
              </a:r>
              <a:endParaRPr lang="en-US" sz="4400" b="1" spc="17" dirty="0">
                <a:solidFill>
                  <a:srgbClr val="1836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grpSp>
          <p:nvGrpSpPr>
            <p:cNvPr id="38" name="Group 38"/>
            <p:cNvGrpSpPr/>
            <p:nvPr/>
          </p:nvGrpSpPr>
          <p:grpSpPr>
            <a:xfrm rot="-10800000">
              <a:off x="0" y="107772"/>
              <a:ext cx="454982" cy="394057"/>
              <a:chOff x="0" y="0"/>
              <a:chExt cx="6202680" cy="5372100"/>
            </a:xfrm>
          </p:grpSpPr>
          <p:sp>
            <p:nvSpPr>
              <p:cNvPr id="39" name="Freeform 39"/>
              <p:cNvSpPr/>
              <p:nvPr/>
            </p:nvSpPr>
            <p:spPr>
              <a:xfrm>
                <a:off x="0" y="0"/>
                <a:ext cx="6202680" cy="5372100"/>
              </a:xfrm>
              <a:custGeom>
                <a:avLst/>
                <a:gdLst/>
                <a:ahLst/>
                <a:cxnLst/>
                <a:rect l="l" t="t" r="r" b="b"/>
                <a:pathLst>
                  <a:path w="6202680" h="5372100">
                    <a:moveTo>
                      <a:pt x="4652010" y="0"/>
                    </a:moveTo>
                    <a:lnTo>
                      <a:pt x="1550670" y="0"/>
                    </a:lnTo>
                    <a:lnTo>
                      <a:pt x="0" y="2686050"/>
                    </a:lnTo>
                    <a:lnTo>
                      <a:pt x="1550670" y="5372100"/>
                    </a:lnTo>
                    <a:lnTo>
                      <a:pt x="4652010" y="5372100"/>
                    </a:lnTo>
                    <a:lnTo>
                      <a:pt x="6202680" y="2686050"/>
                    </a:lnTo>
                    <a:lnTo>
                      <a:pt x="4652010" y="0"/>
                    </a:lnTo>
                    <a:close/>
                  </a:path>
                </a:pathLst>
              </a:custGeom>
              <a:solidFill>
                <a:srgbClr val="A066CB"/>
              </a:solidFill>
            </p:spPr>
          </p:sp>
        </p:grpSp>
      </p:grpSp>
      <p:sp>
        <p:nvSpPr>
          <p:cNvPr id="40" name="AutoShape 40"/>
          <p:cNvSpPr/>
          <p:nvPr/>
        </p:nvSpPr>
        <p:spPr>
          <a:xfrm>
            <a:off x="12193304" y="5188996"/>
            <a:ext cx="5507936" cy="4242500"/>
          </a:xfrm>
          <a:prstGeom prst="rect">
            <a:avLst/>
          </a:prstGeom>
          <a:solidFill>
            <a:srgbClr val="A066CB">
              <a:alpha val="8627"/>
            </a:srgbClr>
          </a:solidFill>
        </p:spPr>
      </p:sp>
      <p:grpSp>
        <p:nvGrpSpPr>
          <p:cNvPr id="41" name="Group 41"/>
          <p:cNvGrpSpPr/>
          <p:nvPr/>
        </p:nvGrpSpPr>
        <p:grpSpPr>
          <a:xfrm>
            <a:off x="12798110" y="5317681"/>
            <a:ext cx="4298323" cy="582852"/>
            <a:chOff x="0" y="-66675"/>
            <a:chExt cx="5731097" cy="777136"/>
          </a:xfrm>
        </p:grpSpPr>
        <p:sp>
          <p:nvSpPr>
            <p:cNvPr id="42" name="TextBox 42"/>
            <p:cNvSpPr txBox="1"/>
            <p:nvPr/>
          </p:nvSpPr>
          <p:spPr>
            <a:xfrm>
              <a:off x="879896" y="-66675"/>
              <a:ext cx="4851201" cy="77713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324"/>
                </a:lnSpc>
              </a:pPr>
              <a:r>
                <a:rPr lang="en-US" sz="4400" b="1" spc="15" dirty="0" err="1">
                  <a:solidFill>
                    <a:srgbClr val="1836B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หลักสูตรการฝึกอบรม</a:t>
              </a:r>
              <a:endParaRPr lang="en-US" sz="4400" b="1" spc="15" dirty="0">
                <a:solidFill>
                  <a:srgbClr val="1836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grpSp>
          <p:nvGrpSpPr>
            <p:cNvPr id="43" name="Group 43"/>
            <p:cNvGrpSpPr/>
            <p:nvPr/>
          </p:nvGrpSpPr>
          <p:grpSpPr>
            <a:xfrm rot="-10800000">
              <a:off x="0" y="123211"/>
              <a:ext cx="520163" cy="450510"/>
              <a:chOff x="0" y="0"/>
              <a:chExt cx="6202680" cy="5372100"/>
            </a:xfrm>
          </p:grpSpPr>
          <p:sp>
            <p:nvSpPr>
              <p:cNvPr id="44" name="Freeform 44"/>
              <p:cNvSpPr/>
              <p:nvPr/>
            </p:nvSpPr>
            <p:spPr>
              <a:xfrm>
                <a:off x="0" y="0"/>
                <a:ext cx="6202680" cy="5372100"/>
              </a:xfrm>
              <a:custGeom>
                <a:avLst/>
                <a:gdLst/>
                <a:ahLst/>
                <a:cxnLst/>
                <a:rect l="l" t="t" r="r" b="b"/>
                <a:pathLst>
                  <a:path w="6202680" h="5372100">
                    <a:moveTo>
                      <a:pt x="4652010" y="0"/>
                    </a:moveTo>
                    <a:lnTo>
                      <a:pt x="1550670" y="0"/>
                    </a:lnTo>
                    <a:lnTo>
                      <a:pt x="0" y="2686050"/>
                    </a:lnTo>
                    <a:lnTo>
                      <a:pt x="1550670" y="5372100"/>
                    </a:lnTo>
                    <a:lnTo>
                      <a:pt x="4652010" y="5372100"/>
                    </a:lnTo>
                    <a:lnTo>
                      <a:pt x="6202680" y="2686050"/>
                    </a:lnTo>
                    <a:lnTo>
                      <a:pt x="4652010" y="0"/>
                    </a:lnTo>
                    <a:close/>
                  </a:path>
                </a:pathLst>
              </a:custGeom>
              <a:solidFill>
                <a:srgbClr val="A066CB"/>
              </a:solidFill>
            </p:spPr>
          </p:sp>
        </p:grpSp>
      </p:grpSp>
      <p:grpSp>
        <p:nvGrpSpPr>
          <p:cNvPr id="45" name="Group 45"/>
          <p:cNvGrpSpPr/>
          <p:nvPr/>
        </p:nvGrpSpPr>
        <p:grpSpPr>
          <a:xfrm>
            <a:off x="12511783" y="1883227"/>
            <a:ext cx="5423428" cy="1414634"/>
            <a:chOff x="0" y="0"/>
            <a:chExt cx="7046004" cy="1886180"/>
          </a:xfrm>
        </p:grpSpPr>
        <p:grpSp>
          <p:nvGrpSpPr>
            <p:cNvPr id="46" name="Group 46"/>
            <p:cNvGrpSpPr/>
            <p:nvPr/>
          </p:nvGrpSpPr>
          <p:grpSpPr>
            <a:xfrm>
              <a:off x="0" y="0"/>
              <a:ext cx="7006372" cy="1886180"/>
              <a:chOff x="0" y="0"/>
              <a:chExt cx="13896017" cy="3768410"/>
            </a:xfrm>
          </p:grpSpPr>
          <p:sp>
            <p:nvSpPr>
              <p:cNvPr id="47" name="Freeform 47"/>
              <p:cNvSpPr/>
              <p:nvPr/>
            </p:nvSpPr>
            <p:spPr>
              <a:xfrm>
                <a:off x="0" y="218440"/>
                <a:ext cx="13894747" cy="3549970"/>
              </a:xfrm>
              <a:custGeom>
                <a:avLst/>
                <a:gdLst/>
                <a:ahLst/>
                <a:cxnLst/>
                <a:rect l="l" t="t" r="r" b="b"/>
                <a:pathLst>
                  <a:path w="13894747" h="3549970">
                    <a:moveTo>
                      <a:pt x="0" y="16510"/>
                    </a:moveTo>
                    <a:cubicBezTo>
                      <a:pt x="0" y="16510"/>
                      <a:pt x="2540" y="345440"/>
                      <a:pt x="2540" y="864522"/>
                    </a:cubicBezTo>
                    <a:cubicBezTo>
                      <a:pt x="2540" y="1678172"/>
                      <a:pt x="7620" y="2368870"/>
                      <a:pt x="7620" y="2629220"/>
                    </a:cubicBezTo>
                    <a:cubicBezTo>
                      <a:pt x="7620" y="2823530"/>
                      <a:pt x="16510" y="3222310"/>
                      <a:pt x="21590" y="3414080"/>
                    </a:cubicBezTo>
                    <a:lnTo>
                      <a:pt x="130810" y="3528380"/>
                    </a:lnTo>
                    <a:cubicBezTo>
                      <a:pt x="275590" y="3536000"/>
                      <a:pt x="543560" y="3549970"/>
                      <a:pt x="793750" y="3549970"/>
                    </a:cubicBezTo>
                    <a:lnTo>
                      <a:pt x="13894747" y="3549970"/>
                    </a:lnTo>
                    <a:lnTo>
                      <a:pt x="13894747" y="753340"/>
                    </a:lnTo>
                    <a:cubicBezTo>
                      <a:pt x="13894747" y="323850"/>
                      <a:pt x="13885858" y="46990"/>
                      <a:pt x="13885858" y="46990"/>
                    </a:cubicBezTo>
                    <a:cubicBezTo>
                      <a:pt x="13730917" y="26670"/>
                      <a:pt x="13574708" y="16510"/>
                      <a:pt x="13417228" y="17780"/>
                    </a:cubicBezTo>
                    <a:cubicBezTo>
                      <a:pt x="13144178" y="17780"/>
                      <a:pt x="944880" y="22860"/>
                      <a:pt x="694690" y="13970"/>
                    </a:cubicBezTo>
                    <a:cubicBezTo>
                      <a:pt x="360680" y="0"/>
                      <a:pt x="0" y="16510"/>
                      <a:pt x="0" y="16510"/>
                    </a:cubicBezTo>
                    <a:close/>
                  </a:path>
                </a:pathLst>
              </a:custGeom>
              <a:solidFill>
                <a:srgbClr val="1836B2"/>
              </a:solidFill>
            </p:spPr>
          </p:sp>
          <p:sp>
            <p:nvSpPr>
              <p:cNvPr id="48" name="Freeform 48"/>
              <p:cNvSpPr/>
              <p:nvPr/>
            </p:nvSpPr>
            <p:spPr>
              <a:xfrm>
                <a:off x="21590" y="0"/>
                <a:ext cx="13405798" cy="3748090"/>
              </a:xfrm>
              <a:custGeom>
                <a:avLst/>
                <a:gdLst/>
                <a:ahLst/>
                <a:cxnLst/>
                <a:rect l="l" t="t" r="r" b="b"/>
                <a:pathLst>
                  <a:path w="13405798" h="3748090">
                    <a:moveTo>
                      <a:pt x="0" y="3633790"/>
                    </a:moveTo>
                    <a:lnTo>
                      <a:pt x="109220" y="3748090"/>
                    </a:lnTo>
                    <a:lnTo>
                      <a:pt x="123190" y="3614740"/>
                    </a:lnTo>
                    <a:lnTo>
                      <a:pt x="0" y="3633790"/>
                    </a:lnTo>
                    <a:close/>
                    <a:moveTo>
                      <a:pt x="12206917" y="106680"/>
                    </a:moveTo>
                    <a:cubicBezTo>
                      <a:pt x="12206917" y="106680"/>
                      <a:pt x="12624747" y="64770"/>
                      <a:pt x="12761907" y="55880"/>
                    </a:cubicBezTo>
                    <a:cubicBezTo>
                      <a:pt x="12899067" y="46990"/>
                      <a:pt x="13379127" y="0"/>
                      <a:pt x="13379127" y="0"/>
                    </a:cubicBezTo>
                    <a:cubicBezTo>
                      <a:pt x="13372777" y="41910"/>
                      <a:pt x="13371507" y="86360"/>
                      <a:pt x="13376588" y="128270"/>
                    </a:cubicBezTo>
                    <a:cubicBezTo>
                      <a:pt x="13382938" y="167640"/>
                      <a:pt x="13385477" y="208280"/>
                      <a:pt x="13384207" y="248920"/>
                    </a:cubicBezTo>
                    <a:lnTo>
                      <a:pt x="13405798" y="318770"/>
                    </a:lnTo>
                    <a:lnTo>
                      <a:pt x="13395638" y="419100"/>
                    </a:lnTo>
                    <a:cubicBezTo>
                      <a:pt x="13395638" y="419100"/>
                      <a:pt x="12645067" y="454660"/>
                      <a:pt x="12507907" y="471170"/>
                    </a:cubicBezTo>
                    <a:cubicBezTo>
                      <a:pt x="12370747" y="487680"/>
                      <a:pt x="12166278" y="486410"/>
                      <a:pt x="12166278" y="486410"/>
                    </a:cubicBezTo>
                    <a:cubicBezTo>
                      <a:pt x="12166278" y="486410"/>
                      <a:pt x="12158657" y="365760"/>
                      <a:pt x="12171357" y="322580"/>
                    </a:cubicBezTo>
                    <a:cubicBezTo>
                      <a:pt x="12181517" y="288290"/>
                      <a:pt x="12185328" y="251460"/>
                      <a:pt x="12180247" y="214630"/>
                    </a:cubicBezTo>
                    <a:cubicBezTo>
                      <a:pt x="12180247" y="186690"/>
                      <a:pt x="12206917" y="106680"/>
                      <a:pt x="12206917" y="10668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49" name="TextBox 49"/>
            <p:cNvSpPr txBox="1"/>
            <p:nvPr/>
          </p:nvSpPr>
          <p:spPr>
            <a:xfrm>
              <a:off x="24224" y="216279"/>
              <a:ext cx="7021780" cy="148758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>
                <a:lnSpc>
                  <a:spcPts val="2919"/>
                </a:lnSpc>
                <a:spcBef>
                  <a:spcPct val="0"/>
                </a:spcBef>
              </a:pPr>
              <a:r>
                <a:rPr lang="en-US" sz="2800" b="1" spc="10" dirty="0" err="1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ผู้ประกอบอาชีพ</a:t>
              </a:r>
              <a:r>
                <a:rPr lang="en-US" sz="2800" b="1" spc="10" dirty="0" err="1" smtClean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อิสระ</a:t>
              </a:r>
              <a:r>
                <a:rPr lang="th-TH" sz="2800" b="1" spc="10" dirty="0" smtClean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/ผู้ประกอบการ</a:t>
              </a:r>
              <a:r>
                <a:rPr lang="en-US" sz="2800" b="1" spc="10" dirty="0" err="1" smtClean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ที่</a:t>
              </a:r>
              <a:r>
                <a:rPr lang="en-US" sz="2800" b="1" spc="10" dirty="0" err="1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มีสินค้า</a:t>
              </a:r>
              <a:r>
                <a:rPr lang="en-US" sz="2800" b="1" spc="10" dirty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en-US" sz="2800" b="1" spc="10" dirty="0" err="1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หรือบริการ</a:t>
              </a:r>
              <a:r>
                <a:rPr lang="en-US" sz="2800" b="1" spc="10" dirty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th-TH" sz="2800" b="1" spc="10" dirty="0" smtClean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ซึ่งอยู่นอกระบบการจดทะเบียนกับภาครัฐ หรือ  อยู่ในระบบการจดทะเบียนฯ ระหว่างปี 2563-2564</a:t>
              </a:r>
              <a:endParaRPr lang="en-US" sz="2800" b="1" spc="10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grpSp>
        <p:nvGrpSpPr>
          <p:cNvPr id="50" name="Group 50"/>
          <p:cNvGrpSpPr/>
          <p:nvPr/>
        </p:nvGrpSpPr>
        <p:grpSpPr>
          <a:xfrm>
            <a:off x="12670379" y="5795665"/>
            <a:ext cx="4599590" cy="1414635"/>
            <a:chOff x="0" y="0"/>
            <a:chExt cx="6132787" cy="1886180"/>
          </a:xfrm>
        </p:grpSpPr>
        <p:grpSp>
          <p:nvGrpSpPr>
            <p:cNvPr id="51" name="Group 51"/>
            <p:cNvGrpSpPr/>
            <p:nvPr/>
          </p:nvGrpSpPr>
          <p:grpSpPr>
            <a:xfrm>
              <a:off x="0" y="0"/>
              <a:ext cx="6132787" cy="1886180"/>
              <a:chOff x="0" y="0"/>
              <a:chExt cx="12163401" cy="3740937"/>
            </a:xfrm>
          </p:grpSpPr>
          <p:sp>
            <p:nvSpPr>
              <p:cNvPr id="52" name="Freeform 52"/>
              <p:cNvSpPr/>
              <p:nvPr/>
            </p:nvSpPr>
            <p:spPr>
              <a:xfrm>
                <a:off x="0" y="218440"/>
                <a:ext cx="12162131" cy="3522496"/>
              </a:xfrm>
              <a:custGeom>
                <a:avLst/>
                <a:gdLst/>
                <a:ahLst/>
                <a:cxnLst/>
                <a:rect l="l" t="t" r="r" b="b"/>
                <a:pathLst>
                  <a:path w="12162131" h="3522496">
                    <a:moveTo>
                      <a:pt x="0" y="16510"/>
                    </a:moveTo>
                    <a:cubicBezTo>
                      <a:pt x="0" y="16510"/>
                      <a:pt x="2540" y="345440"/>
                      <a:pt x="2540" y="859601"/>
                    </a:cubicBezTo>
                    <a:cubicBezTo>
                      <a:pt x="2540" y="1655172"/>
                      <a:pt x="7620" y="2341397"/>
                      <a:pt x="7620" y="2601747"/>
                    </a:cubicBezTo>
                    <a:cubicBezTo>
                      <a:pt x="7620" y="2796057"/>
                      <a:pt x="16510" y="3194837"/>
                      <a:pt x="21590" y="3386607"/>
                    </a:cubicBezTo>
                    <a:lnTo>
                      <a:pt x="130810" y="3500907"/>
                    </a:lnTo>
                    <a:cubicBezTo>
                      <a:pt x="275590" y="3508527"/>
                      <a:pt x="543560" y="3522496"/>
                      <a:pt x="793750" y="3522496"/>
                    </a:cubicBezTo>
                    <a:lnTo>
                      <a:pt x="12162131" y="3522496"/>
                    </a:lnTo>
                    <a:lnTo>
                      <a:pt x="12162131" y="750890"/>
                    </a:lnTo>
                    <a:cubicBezTo>
                      <a:pt x="12162131" y="323850"/>
                      <a:pt x="12153242" y="46990"/>
                      <a:pt x="12153242" y="46990"/>
                    </a:cubicBezTo>
                    <a:cubicBezTo>
                      <a:pt x="11998302" y="26670"/>
                      <a:pt x="11842092" y="16510"/>
                      <a:pt x="11684612" y="17780"/>
                    </a:cubicBezTo>
                    <a:cubicBezTo>
                      <a:pt x="11411562" y="17780"/>
                      <a:pt x="944880" y="22860"/>
                      <a:pt x="694690" y="13970"/>
                    </a:cubicBezTo>
                    <a:cubicBezTo>
                      <a:pt x="360680" y="0"/>
                      <a:pt x="0" y="16510"/>
                      <a:pt x="0" y="16510"/>
                    </a:cubicBezTo>
                    <a:close/>
                  </a:path>
                </a:pathLst>
              </a:custGeom>
              <a:solidFill>
                <a:srgbClr val="A066CB"/>
              </a:solidFill>
            </p:spPr>
          </p:sp>
          <p:sp>
            <p:nvSpPr>
              <p:cNvPr id="53" name="Freeform 53"/>
              <p:cNvSpPr/>
              <p:nvPr/>
            </p:nvSpPr>
            <p:spPr>
              <a:xfrm>
                <a:off x="21590" y="0"/>
                <a:ext cx="11673181" cy="3720617"/>
              </a:xfrm>
              <a:custGeom>
                <a:avLst/>
                <a:gdLst/>
                <a:ahLst/>
                <a:cxnLst/>
                <a:rect l="l" t="t" r="r" b="b"/>
                <a:pathLst>
                  <a:path w="11673181" h="3720617">
                    <a:moveTo>
                      <a:pt x="0" y="3606317"/>
                    </a:moveTo>
                    <a:lnTo>
                      <a:pt x="109220" y="3720617"/>
                    </a:lnTo>
                    <a:lnTo>
                      <a:pt x="123190" y="3587267"/>
                    </a:lnTo>
                    <a:lnTo>
                      <a:pt x="0" y="3606317"/>
                    </a:lnTo>
                    <a:close/>
                    <a:moveTo>
                      <a:pt x="10474301" y="106680"/>
                    </a:moveTo>
                    <a:cubicBezTo>
                      <a:pt x="10474301" y="106680"/>
                      <a:pt x="10892131" y="64770"/>
                      <a:pt x="11029291" y="55880"/>
                    </a:cubicBezTo>
                    <a:cubicBezTo>
                      <a:pt x="11166451" y="46990"/>
                      <a:pt x="11646512" y="0"/>
                      <a:pt x="11646512" y="0"/>
                    </a:cubicBezTo>
                    <a:cubicBezTo>
                      <a:pt x="11640162" y="41910"/>
                      <a:pt x="11638891" y="86360"/>
                      <a:pt x="11643972" y="128270"/>
                    </a:cubicBezTo>
                    <a:cubicBezTo>
                      <a:pt x="11650322" y="167640"/>
                      <a:pt x="11652862" y="208280"/>
                      <a:pt x="11651591" y="248920"/>
                    </a:cubicBezTo>
                    <a:lnTo>
                      <a:pt x="11673181" y="318770"/>
                    </a:lnTo>
                    <a:lnTo>
                      <a:pt x="11663022" y="419100"/>
                    </a:lnTo>
                    <a:cubicBezTo>
                      <a:pt x="11663022" y="419100"/>
                      <a:pt x="10912451" y="454660"/>
                      <a:pt x="10775291" y="471170"/>
                    </a:cubicBezTo>
                    <a:cubicBezTo>
                      <a:pt x="10638131" y="487680"/>
                      <a:pt x="10433662" y="486410"/>
                      <a:pt x="10433662" y="486410"/>
                    </a:cubicBezTo>
                    <a:cubicBezTo>
                      <a:pt x="10433662" y="486410"/>
                      <a:pt x="10426041" y="365760"/>
                      <a:pt x="10438741" y="322580"/>
                    </a:cubicBezTo>
                    <a:cubicBezTo>
                      <a:pt x="10448901" y="288290"/>
                      <a:pt x="10452712" y="251460"/>
                      <a:pt x="10447631" y="214630"/>
                    </a:cubicBezTo>
                    <a:cubicBezTo>
                      <a:pt x="10447631" y="186690"/>
                      <a:pt x="10474301" y="106680"/>
                      <a:pt x="10474301" y="106680"/>
                    </a:cubicBez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54" name="TextBox 54"/>
            <p:cNvSpPr txBox="1"/>
            <p:nvPr/>
          </p:nvSpPr>
          <p:spPr>
            <a:xfrm>
              <a:off x="702072" y="560579"/>
              <a:ext cx="4728643" cy="9917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2919"/>
                </a:lnSpc>
                <a:spcBef>
                  <a:spcPct val="0"/>
                </a:spcBef>
              </a:pPr>
              <a:r>
                <a:rPr lang="en-US" sz="3200" b="1" spc="10" dirty="0" err="1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การฝึกเสริม</a:t>
              </a:r>
              <a:r>
                <a:rPr lang="en-US" sz="3200" b="1" spc="10" dirty="0" err="1" smtClean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ทักษะฝีมือ</a:t>
              </a:r>
              <a:r>
                <a:rPr lang="en-US" sz="3200" b="1" spc="10" dirty="0" err="1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แรงงาน</a:t>
              </a:r>
              <a:r>
                <a:rPr lang="en-US" sz="3200" b="1" spc="10" dirty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en-US" sz="3200" b="1" spc="10" dirty="0" err="1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ระยะเวลา</a:t>
              </a:r>
              <a:r>
                <a:rPr lang="en-US" sz="3200" b="1" spc="10" dirty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36 </a:t>
              </a:r>
              <a:r>
                <a:rPr lang="en-US" sz="3200" b="1" spc="10" dirty="0" err="1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ชั่วโมง</a:t>
              </a:r>
              <a:endParaRPr lang="en-US" sz="3200" b="1" spc="10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pic>
        <p:nvPicPr>
          <p:cNvPr id="55" name="Picture 55"/>
          <p:cNvPicPr>
            <a:picLocks noChangeAspect="1"/>
          </p:cNvPicPr>
          <p:nvPr/>
        </p:nvPicPr>
        <p:blipFill>
          <a:blip r:embed="rId6"/>
          <a:srcRect l="10547" t="24884" r="10547"/>
          <a:stretch>
            <a:fillRect/>
          </a:stretch>
        </p:blipFill>
        <p:spPr>
          <a:xfrm>
            <a:off x="14436969" y="3201208"/>
            <a:ext cx="1366230" cy="1734126"/>
          </a:xfrm>
          <a:prstGeom prst="rect">
            <a:avLst/>
          </a:prstGeom>
        </p:spPr>
      </p:pic>
      <p:pic>
        <p:nvPicPr>
          <p:cNvPr id="56" name="Picture 5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12356484" y="3466776"/>
            <a:ext cx="2039858" cy="1360330"/>
          </a:xfrm>
          <a:prstGeom prst="rect">
            <a:avLst/>
          </a:prstGeom>
        </p:spPr>
      </p:pic>
      <p:pic>
        <p:nvPicPr>
          <p:cNvPr id="57" name="Picture 57"/>
          <p:cNvPicPr>
            <a:picLocks noChangeAspect="1"/>
          </p:cNvPicPr>
          <p:nvPr/>
        </p:nvPicPr>
        <p:blipFill>
          <a:blip r:embed="rId8"/>
          <a:srcRect l="3556" t="3887" r="9754" b="7343"/>
          <a:stretch>
            <a:fillRect/>
          </a:stretch>
        </p:blipFill>
        <p:spPr>
          <a:xfrm>
            <a:off x="15850716" y="3518910"/>
            <a:ext cx="1915700" cy="1308197"/>
          </a:xfrm>
          <a:prstGeom prst="rect">
            <a:avLst/>
          </a:prstGeom>
        </p:spPr>
      </p:pic>
      <p:pic>
        <p:nvPicPr>
          <p:cNvPr id="58" name="Picture 58"/>
          <p:cNvPicPr>
            <a:picLocks noChangeAspect="1"/>
          </p:cNvPicPr>
          <p:nvPr/>
        </p:nvPicPr>
        <p:blipFill>
          <a:blip r:embed="rId9"/>
          <a:srcRect t="3891" b="3891"/>
          <a:stretch>
            <a:fillRect/>
          </a:stretch>
        </p:blipFill>
        <p:spPr>
          <a:xfrm>
            <a:off x="7296534" y="7714409"/>
            <a:ext cx="3695780" cy="1931982"/>
          </a:xfrm>
          <a:prstGeom prst="rect">
            <a:avLst/>
          </a:prstGeom>
        </p:spPr>
      </p:pic>
      <p:sp>
        <p:nvSpPr>
          <p:cNvPr id="59" name="TextBox 59"/>
          <p:cNvSpPr txBox="1"/>
          <p:nvPr/>
        </p:nvSpPr>
        <p:spPr>
          <a:xfrm>
            <a:off x="6590956" y="6745527"/>
            <a:ext cx="5230812" cy="8566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40"/>
              </a:lnSpc>
            </a:pPr>
            <a:r>
              <a:rPr lang="en-US" sz="3200" b="1" spc="176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จำนวนผู้ผ่านการฝึกอบรมมีรายได้เพิ่มขึ้น</a:t>
            </a:r>
            <a:r>
              <a:rPr lang="en-US" sz="3200" b="1" spc="176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3200" b="1" spc="176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หรือต้นทุนลดลง </a:t>
            </a:r>
            <a:r>
              <a:rPr lang="en-US" sz="3200" b="1" spc="176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ไม่</a:t>
            </a:r>
            <a:r>
              <a:rPr lang="en-US" sz="3200" b="1" spc="176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น้อยกว่าร้อยละ</a:t>
            </a:r>
            <a:r>
              <a:rPr lang="en-US" sz="3200" b="1" spc="176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60</a:t>
            </a:r>
            <a:r>
              <a:rPr lang="en-US" sz="3200" b="1" spc="176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 </a:t>
            </a:r>
          </a:p>
        </p:txBody>
      </p:sp>
      <p:grpSp>
        <p:nvGrpSpPr>
          <p:cNvPr id="60" name="Group 60"/>
          <p:cNvGrpSpPr/>
          <p:nvPr/>
        </p:nvGrpSpPr>
        <p:grpSpPr>
          <a:xfrm>
            <a:off x="12344400" y="7231956"/>
            <a:ext cx="5339666" cy="2194006"/>
            <a:chOff x="199910" y="4257"/>
            <a:chExt cx="8379412" cy="3585821"/>
          </a:xfrm>
        </p:grpSpPr>
        <p:grpSp>
          <p:nvGrpSpPr>
            <p:cNvPr id="61" name="Group 61"/>
            <p:cNvGrpSpPr/>
            <p:nvPr/>
          </p:nvGrpSpPr>
          <p:grpSpPr>
            <a:xfrm>
              <a:off x="199910" y="4257"/>
              <a:ext cx="7921292" cy="3585821"/>
              <a:chOff x="409264" y="10160"/>
              <a:chExt cx="16216815" cy="8558581"/>
            </a:xfrm>
          </p:grpSpPr>
          <p:sp>
            <p:nvSpPr>
              <p:cNvPr id="62" name="Freeform 62"/>
              <p:cNvSpPr/>
              <p:nvPr/>
            </p:nvSpPr>
            <p:spPr>
              <a:xfrm>
                <a:off x="409264" y="248922"/>
                <a:ext cx="16216815" cy="8319819"/>
              </a:xfrm>
              <a:custGeom>
                <a:avLst/>
                <a:gdLst/>
                <a:ahLst/>
                <a:cxnLst/>
                <a:rect l="l" t="t" r="r" b="b"/>
                <a:pathLst>
                  <a:path w="17139458" h="8319822">
                    <a:moveTo>
                      <a:pt x="17136919" y="645160"/>
                    </a:moveTo>
                    <a:cubicBezTo>
                      <a:pt x="17139459" y="488950"/>
                      <a:pt x="17117869" y="30480"/>
                      <a:pt x="17117869" y="30480"/>
                    </a:cubicBezTo>
                    <a:cubicBezTo>
                      <a:pt x="17117869" y="30480"/>
                      <a:pt x="16733059" y="40640"/>
                      <a:pt x="12214815" y="40640"/>
                    </a:cubicBezTo>
                    <a:cubicBezTo>
                      <a:pt x="10883440" y="40640"/>
                      <a:pt x="2401570" y="40640"/>
                      <a:pt x="2341880" y="40640"/>
                    </a:cubicBezTo>
                    <a:cubicBezTo>
                      <a:pt x="1906270" y="40640"/>
                      <a:pt x="1042670" y="38100"/>
                      <a:pt x="795020" y="33020"/>
                    </a:cubicBezTo>
                    <a:cubicBezTo>
                      <a:pt x="482600" y="20320"/>
                      <a:pt x="11430" y="0"/>
                      <a:pt x="10160" y="29210"/>
                    </a:cubicBezTo>
                    <a:cubicBezTo>
                      <a:pt x="8890" y="58420"/>
                      <a:pt x="21590" y="440690"/>
                      <a:pt x="21590" y="440690"/>
                    </a:cubicBezTo>
                    <a:cubicBezTo>
                      <a:pt x="21590" y="440690"/>
                      <a:pt x="21590" y="7471462"/>
                      <a:pt x="21590" y="7663232"/>
                    </a:cubicBezTo>
                    <a:cubicBezTo>
                      <a:pt x="6350" y="7908342"/>
                      <a:pt x="0" y="8281722"/>
                      <a:pt x="0" y="8281722"/>
                    </a:cubicBezTo>
                    <a:cubicBezTo>
                      <a:pt x="204470" y="8312202"/>
                      <a:pt x="450850" y="8319822"/>
                      <a:pt x="657860" y="8317282"/>
                    </a:cubicBezTo>
                    <a:cubicBezTo>
                      <a:pt x="891540" y="8317282"/>
                      <a:pt x="9339042" y="8317282"/>
                      <a:pt x="9339042" y="8317282"/>
                    </a:cubicBezTo>
                    <a:lnTo>
                      <a:pt x="17097550" y="8303312"/>
                    </a:lnTo>
                    <a:cubicBezTo>
                      <a:pt x="17097550" y="8303312"/>
                      <a:pt x="17136919" y="7601002"/>
                      <a:pt x="17136919" y="7475272"/>
                    </a:cubicBezTo>
                    <a:cubicBezTo>
                      <a:pt x="17136919" y="7301282"/>
                      <a:pt x="17134380" y="803910"/>
                      <a:pt x="17136919" y="645160"/>
                    </a:cubicBezTo>
                    <a:close/>
                  </a:path>
                </a:pathLst>
              </a:custGeom>
              <a:solidFill>
                <a:srgbClr val="86C7ED"/>
              </a:solidFill>
            </p:spPr>
          </p:sp>
          <p:sp>
            <p:nvSpPr>
              <p:cNvPr id="63" name="Freeform 63"/>
              <p:cNvSpPr/>
              <p:nvPr/>
            </p:nvSpPr>
            <p:spPr>
              <a:xfrm>
                <a:off x="469900" y="10160"/>
                <a:ext cx="1583690" cy="554990"/>
              </a:xfrm>
              <a:custGeom>
                <a:avLst/>
                <a:gdLst/>
                <a:ahLst/>
                <a:cxnLst/>
                <a:rect l="l" t="t" r="r" b="b"/>
                <a:pathLst>
                  <a:path w="1583690" h="554990">
                    <a:moveTo>
                      <a:pt x="27940" y="0"/>
                    </a:moveTo>
                    <a:cubicBezTo>
                      <a:pt x="27940" y="0"/>
                      <a:pt x="990600" y="95250"/>
                      <a:pt x="1109980" y="97790"/>
                    </a:cubicBezTo>
                    <a:lnTo>
                      <a:pt x="1558290" y="106680"/>
                    </a:lnTo>
                    <a:lnTo>
                      <a:pt x="1557020" y="199390"/>
                    </a:lnTo>
                    <a:cubicBezTo>
                      <a:pt x="1557020" y="199390"/>
                      <a:pt x="1583690" y="342900"/>
                      <a:pt x="1582420" y="402590"/>
                    </a:cubicBezTo>
                    <a:lnTo>
                      <a:pt x="1579880" y="554990"/>
                    </a:lnTo>
                    <a:cubicBezTo>
                      <a:pt x="1579880" y="554990"/>
                      <a:pt x="975360" y="504190"/>
                      <a:pt x="825500" y="497840"/>
                    </a:cubicBezTo>
                    <a:cubicBezTo>
                      <a:pt x="511810" y="482600"/>
                      <a:pt x="11430" y="414020"/>
                      <a:pt x="11430" y="414020"/>
                    </a:cubicBezTo>
                    <a:lnTo>
                      <a:pt x="0" y="261620"/>
                    </a:lnTo>
                    <a:lnTo>
                      <a:pt x="48260" y="135890"/>
                    </a:lnTo>
                    <a:lnTo>
                      <a:pt x="27940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64" name="TextBox 64"/>
            <p:cNvSpPr txBox="1"/>
            <p:nvPr/>
          </p:nvSpPr>
          <p:spPr>
            <a:xfrm>
              <a:off x="199910" y="741218"/>
              <a:ext cx="8379412" cy="211269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th-TH" sz="2800" b="1" spc="7" dirty="0" smtClean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  -หลักสูตร</a:t>
              </a:r>
              <a:r>
                <a:rPr lang="en-US" sz="2800" b="1" spc="7" dirty="0" err="1" smtClean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การ</a:t>
              </a:r>
              <a:r>
                <a:rPr lang="en-US" sz="2800" b="1" spc="7" dirty="0" err="1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พัฒนาผลิตภัณฑ์และบรรจุ</a:t>
              </a:r>
              <a:r>
                <a:rPr lang="en-US" sz="2800" b="1" spc="7" dirty="0" err="1" smtClean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ภัณฑ์</a:t>
              </a:r>
              <a:endParaRPr lang="en-US" sz="2800" b="1" spc="7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r>
                <a:rPr lang="en-US" sz="2800" b="1" spc="7" dirty="0" smtClean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th-TH" sz="2800" b="1" spc="7" dirty="0" smtClean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 -หลักสูตรพาณิชย์อิเล็กทรอนิกส์</a:t>
              </a:r>
            </a:p>
            <a:p>
              <a:r>
                <a:rPr lang="th-TH" sz="2800" b="1" spc="7" dirty="0" smtClean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  -</a:t>
              </a:r>
              <a:r>
                <a:rPr lang="th-TH" sz="2800" b="1" spc="7" dirty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หลักสูตรการลดต้นทุนการผลิต</a:t>
              </a:r>
              <a:endParaRPr lang="en-US" sz="2800" spc="7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grpSp>
        <p:nvGrpSpPr>
          <p:cNvPr id="65" name="Group 65"/>
          <p:cNvGrpSpPr/>
          <p:nvPr/>
        </p:nvGrpSpPr>
        <p:grpSpPr>
          <a:xfrm>
            <a:off x="2633249" y="7426377"/>
            <a:ext cx="3462751" cy="1013488"/>
            <a:chOff x="-147690" y="3958"/>
            <a:chExt cx="4617000" cy="1351317"/>
          </a:xfrm>
        </p:grpSpPr>
        <p:grpSp>
          <p:nvGrpSpPr>
            <p:cNvPr id="66" name="Group 66"/>
            <p:cNvGrpSpPr/>
            <p:nvPr/>
          </p:nvGrpSpPr>
          <p:grpSpPr>
            <a:xfrm>
              <a:off x="-147690" y="3958"/>
              <a:ext cx="4617000" cy="1351317"/>
              <a:chOff x="-325559" y="10160"/>
              <a:chExt cx="10177380" cy="3468442"/>
            </a:xfrm>
          </p:grpSpPr>
          <p:sp>
            <p:nvSpPr>
              <p:cNvPr id="67" name="Freeform 67"/>
              <p:cNvSpPr/>
              <p:nvPr/>
            </p:nvSpPr>
            <p:spPr>
              <a:xfrm>
                <a:off x="-325559" y="248919"/>
                <a:ext cx="10177380" cy="3229683"/>
              </a:xfrm>
              <a:custGeom>
                <a:avLst/>
                <a:gdLst/>
                <a:ahLst/>
                <a:cxnLst/>
                <a:rect l="l" t="t" r="r" b="b"/>
                <a:pathLst>
                  <a:path w="10177379" h="3229683">
                    <a:moveTo>
                      <a:pt x="10174840" y="645160"/>
                    </a:moveTo>
                    <a:cubicBezTo>
                      <a:pt x="10177379" y="488950"/>
                      <a:pt x="10155790" y="30480"/>
                      <a:pt x="10155790" y="30480"/>
                    </a:cubicBezTo>
                    <a:cubicBezTo>
                      <a:pt x="10155790" y="30480"/>
                      <a:pt x="9770979" y="40640"/>
                      <a:pt x="7370142" y="40640"/>
                    </a:cubicBezTo>
                    <a:cubicBezTo>
                      <a:pt x="6699442" y="40640"/>
                      <a:pt x="2401570" y="40640"/>
                      <a:pt x="2341880" y="40640"/>
                    </a:cubicBezTo>
                    <a:cubicBezTo>
                      <a:pt x="1906270" y="40640"/>
                      <a:pt x="1042670" y="38100"/>
                      <a:pt x="795020" y="33020"/>
                    </a:cubicBezTo>
                    <a:cubicBezTo>
                      <a:pt x="482600" y="20320"/>
                      <a:pt x="11430" y="0"/>
                      <a:pt x="10160" y="29210"/>
                    </a:cubicBezTo>
                    <a:cubicBezTo>
                      <a:pt x="8890" y="58420"/>
                      <a:pt x="21590" y="440690"/>
                      <a:pt x="21590" y="440690"/>
                    </a:cubicBezTo>
                    <a:cubicBezTo>
                      <a:pt x="21590" y="440690"/>
                      <a:pt x="21590" y="2381323"/>
                      <a:pt x="21590" y="2573093"/>
                    </a:cubicBezTo>
                    <a:cubicBezTo>
                      <a:pt x="6350" y="2818203"/>
                      <a:pt x="0" y="3191583"/>
                      <a:pt x="0" y="3191583"/>
                    </a:cubicBezTo>
                    <a:cubicBezTo>
                      <a:pt x="204470" y="3222063"/>
                      <a:pt x="450850" y="3229683"/>
                      <a:pt x="657860" y="3227143"/>
                    </a:cubicBezTo>
                    <a:cubicBezTo>
                      <a:pt x="891540" y="3227143"/>
                      <a:pt x="5921429" y="3227143"/>
                      <a:pt x="5921429" y="3227143"/>
                    </a:cubicBezTo>
                    <a:lnTo>
                      <a:pt x="10135469" y="3213173"/>
                    </a:lnTo>
                    <a:cubicBezTo>
                      <a:pt x="10135469" y="3213173"/>
                      <a:pt x="10174840" y="2510863"/>
                      <a:pt x="10174840" y="2385133"/>
                    </a:cubicBezTo>
                    <a:cubicBezTo>
                      <a:pt x="10174840" y="2211143"/>
                      <a:pt x="10172299" y="803910"/>
                      <a:pt x="10174840" y="645160"/>
                    </a:cubicBezTo>
                    <a:close/>
                  </a:path>
                </a:pathLst>
              </a:custGeom>
              <a:solidFill>
                <a:srgbClr val="521E3C"/>
              </a:solidFill>
            </p:spPr>
          </p:sp>
          <p:sp>
            <p:nvSpPr>
              <p:cNvPr id="68" name="Freeform 68"/>
              <p:cNvSpPr/>
              <p:nvPr/>
            </p:nvSpPr>
            <p:spPr>
              <a:xfrm>
                <a:off x="469900" y="10160"/>
                <a:ext cx="1583690" cy="554990"/>
              </a:xfrm>
              <a:custGeom>
                <a:avLst/>
                <a:gdLst/>
                <a:ahLst/>
                <a:cxnLst/>
                <a:rect l="l" t="t" r="r" b="b"/>
                <a:pathLst>
                  <a:path w="1583690" h="554990">
                    <a:moveTo>
                      <a:pt x="27940" y="0"/>
                    </a:moveTo>
                    <a:cubicBezTo>
                      <a:pt x="27940" y="0"/>
                      <a:pt x="990600" y="95250"/>
                      <a:pt x="1109980" y="97790"/>
                    </a:cubicBezTo>
                    <a:lnTo>
                      <a:pt x="1558290" y="106680"/>
                    </a:lnTo>
                    <a:lnTo>
                      <a:pt x="1557020" y="199390"/>
                    </a:lnTo>
                    <a:cubicBezTo>
                      <a:pt x="1557020" y="199390"/>
                      <a:pt x="1583690" y="342900"/>
                      <a:pt x="1582420" y="402590"/>
                    </a:cubicBezTo>
                    <a:lnTo>
                      <a:pt x="1579880" y="554990"/>
                    </a:lnTo>
                    <a:cubicBezTo>
                      <a:pt x="1579880" y="554990"/>
                      <a:pt x="975360" y="504190"/>
                      <a:pt x="825500" y="497840"/>
                    </a:cubicBezTo>
                    <a:cubicBezTo>
                      <a:pt x="511810" y="482600"/>
                      <a:pt x="11430" y="414020"/>
                      <a:pt x="11430" y="414020"/>
                    </a:cubicBezTo>
                    <a:lnTo>
                      <a:pt x="0" y="261620"/>
                    </a:lnTo>
                    <a:lnTo>
                      <a:pt x="48260" y="135890"/>
                    </a:lnTo>
                    <a:lnTo>
                      <a:pt x="27940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69" name="TextBox 69"/>
            <p:cNvSpPr txBox="1"/>
            <p:nvPr/>
          </p:nvSpPr>
          <p:spPr>
            <a:xfrm>
              <a:off x="470865" y="576827"/>
              <a:ext cx="3633657" cy="44371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>
                <a:lnSpc>
                  <a:spcPts val="2499"/>
                </a:lnSpc>
                <a:spcBef>
                  <a:spcPct val="0"/>
                </a:spcBef>
              </a:pPr>
              <a:r>
                <a:rPr lang="en-US" sz="2400" b="1" spc="8" dirty="0" err="1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สพร.และ</a:t>
              </a:r>
              <a:r>
                <a:rPr lang="en-US" sz="2400" b="1" spc="8" dirty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en-US" sz="2400" b="1" spc="8" dirty="0" err="1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สนพ</a:t>
              </a:r>
              <a:r>
                <a:rPr lang="en-US" sz="2400" b="1" spc="8" dirty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. : 1 </a:t>
              </a:r>
              <a:r>
                <a:rPr lang="en-US" sz="2400" b="1" spc="8" dirty="0" err="1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รุ่น</a:t>
              </a:r>
              <a:r>
                <a:rPr lang="en-US" sz="2400" b="1" spc="8" dirty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/</a:t>
              </a:r>
              <a:r>
                <a:rPr lang="en-US" sz="2400" b="1" spc="8" dirty="0" err="1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แห่ง</a:t>
              </a:r>
              <a:endParaRPr lang="en-US" sz="2400" b="1" spc="8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71" name="TextBox 71"/>
          <p:cNvSpPr txBox="1"/>
          <p:nvPr/>
        </p:nvSpPr>
        <p:spPr>
          <a:xfrm>
            <a:off x="1578290" y="5480367"/>
            <a:ext cx="4163666" cy="421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079"/>
              </a:lnSpc>
              <a:spcBef>
                <a:spcPct val="0"/>
              </a:spcBef>
            </a:pPr>
            <a:r>
              <a:rPr lang="en-US" sz="3200" b="1" spc="10" dirty="0" err="1">
                <a:solidFill>
                  <a:schemeClr val="tx2">
                    <a:lumMod val="7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การจัดสรรเป้าหมายการดำเนินงาน</a:t>
            </a:r>
            <a:endParaRPr lang="en-US" sz="3200" b="1" spc="10" dirty="0">
              <a:solidFill>
                <a:schemeClr val="tx2">
                  <a:lumMod val="7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2" name="TextBox 72"/>
          <p:cNvSpPr txBox="1"/>
          <p:nvPr/>
        </p:nvSpPr>
        <p:spPr>
          <a:xfrm>
            <a:off x="4813320" y="1638300"/>
            <a:ext cx="5521883" cy="9425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602"/>
              </a:lnSpc>
            </a:pPr>
            <a:r>
              <a:rPr lang="en-US" sz="72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5,327,800 </a:t>
            </a:r>
            <a:r>
              <a:rPr lang="th-TH" sz="7200" b="1" dirty="0" smtClean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บาท</a:t>
            </a:r>
            <a:endParaRPr lang="en-US" sz="7200" b="1" dirty="0">
              <a:solidFill>
                <a:srgbClr val="00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grpSp>
        <p:nvGrpSpPr>
          <p:cNvPr id="73" name="Group 73"/>
          <p:cNvGrpSpPr/>
          <p:nvPr/>
        </p:nvGrpSpPr>
        <p:grpSpPr>
          <a:xfrm>
            <a:off x="2677206" y="8667887"/>
            <a:ext cx="3531629" cy="1407478"/>
            <a:chOff x="5491" y="3143"/>
            <a:chExt cx="5182797" cy="1876635"/>
          </a:xfrm>
        </p:grpSpPr>
        <p:grpSp>
          <p:nvGrpSpPr>
            <p:cNvPr id="74" name="Group 74"/>
            <p:cNvGrpSpPr/>
            <p:nvPr/>
          </p:nvGrpSpPr>
          <p:grpSpPr>
            <a:xfrm>
              <a:off x="5491" y="3143"/>
              <a:ext cx="5182797" cy="1876635"/>
              <a:chOff x="15240" y="10156"/>
              <a:chExt cx="14384242" cy="6064622"/>
            </a:xfrm>
          </p:grpSpPr>
          <p:sp>
            <p:nvSpPr>
              <p:cNvPr id="75" name="Freeform 75"/>
              <p:cNvSpPr/>
              <p:nvPr/>
            </p:nvSpPr>
            <p:spPr>
              <a:xfrm>
                <a:off x="15240" y="248920"/>
                <a:ext cx="14384242" cy="5825858"/>
              </a:xfrm>
              <a:custGeom>
                <a:avLst/>
                <a:gdLst/>
                <a:ahLst/>
                <a:cxnLst/>
                <a:rect l="l" t="t" r="r" b="b"/>
                <a:pathLst>
                  <a:path w="14384242" h="5825858">
                    <a:moveTo>
                      <a:pt x="14381703" y="645160"/>
                    </a:moveTo>
                    <a:cubicBezTo>
                      <a:pt x="14384242" y="488950"/>
                      <a:pt x="14362653" y="30480"/>
                      <a:pt x="14362653" y="30480"/>
                    </a:cubicBezTo>
                    <a:cubicBezTo>
                      <a:pt x="14362653" y="30480"/>
                      <a:pt x="13977842" y="40640"/>
                      <a:pt x="10297555" y="40640"/>
                    </a:cubicBezTo>
                    <a:cubicBezTo>
                      <a:pt x="9227639" y="40640"/>
                      <a:pt x="2401570" y="40640"/>
                      <a:pt x="2341880" y="40640"/>
                    </a:cubicBezTo>
                    <a:cubicBezTo>
                      <a:pt x="1906270" y="40640"/>
                      <a:pt x="1042670" y="38100"/>
                      <a:pt x="795020" y="33020"/>
                    </a:cubicBezTo>
                    <a:cubicBezTo>
                      <a:pt x="482600" y="20320"/>
                      <a:pt x="11430" y="0"/>
                      <a:pt x="10160" y="29210"/>
                    </a:cubicBezTo>
                    <a:cubicBezTo>
                      <a:pt x="8890" y="58420"/>
                      <a:pt x="21590" y="440690"/>
                      <a:pt x="21590" y="440690"/>
                    </a:cubicBezTo>
                    <a:cubicBezTo>
                      <a:pt x="21590" y="440690"/>
                      <a:pt x="21590" y="4977497"/>
                      <a:pt x="21590" y="5169267"/>
                    </a:cubicBezTo>
                    <a:cubicBezTo>
                      <a:pt x="6350" y="5414377"/>
                      <a:pt x="0" y="5787758"/>
                      <a:pt x="0" y="5787758"/>
                    </a:cubicBezTo>
                    <a:cubicBezTo>
                      <a:pt x="204470" y="5818238"/>
                      <a:pt x="450850" y="5825858"/>
                      <a:pt x="657860" y="5823317"/>
                    </a:cubicBezTo>
                    <a:cubicBezTo>
                      <a:pt x="891540" y="5823317"/>
                      <a:pt x="7986534" y="5823317"/>
                      <a:pt x="7986534" y="5823317"/>
                    </a:cubicBezTo>
                    <a:lnTo>
                      <a:pt x="14342333" y="5809347"/>
                    </a:lnTo>
                    <a:cubicBezTo>
                      <a:pt x="14342333" y="5809347"/>
                      <a:pt x="14381703" y="5107038"/>
                      <a:pt x="14381703" y="4981308"/>
                    </a:cubicBezTo>
                    <a:cubicBezTo>
                      <a:pt x="14381703" y="4807317"/>
                      <a:pt x="14379162" y="803910"/>
                      <a:pt x="14381703" y="645160"/>
                    </a:cubicBezTo>
                    <a:close/>
                  </a:path>
                </a:pathLst>
              </a:custGeom>
              <a:solidFill>
                <a:srgbClr val="5CE1E6"/>
              </a:solidFill>
            </p:spPr>
          </p:sp>
          <p:sp>
            <p:nvSpPr>
              <p:cNvPr id="76" name="Freeform 76"/>
              <p:cNvSpPr/>
              <p:nvPr/>
            </p:nvSpPr>
            <p:spPr>
              <a:xfrm>
                <a:off x="469899" y="10156"/>
                <a:ext cx="2128073" cy="568179"/>
              </a:xfrm>
              <a:custGeom>
                <a:avLst/>
                <a:gdLst/>
                <a:ahLst/>
                <a:cxnLst/>
                <a:rect l="l" t="t" r="r" b="b"/>
                <a:pathLst>
                  <a:path w="1583690" h="554990">
                    <a:moveTo>
                      <a:pt x="27940" y="0"/>
                    </a:moveTo>
                    <a:cubicBezTo>
                      <a:pt x="27940" y="0"/>
                      <a:pt x="990600" y="95250"/>
                      <a:pt x="1109980" y="97790"/>
                    </a:cubicBezTo>
                    <a:lnTo>
                      <a:pt x="1558290" y="106680"/>
                    </a:lnTo>
                    <a:lnTo>
                      <a:pt x="1557020" y="199390"/>
                    </a:lnTo>
                    <a:cubicBezTo>
                      <a:pt x="1557020" y="199390"/>
                      <a:pt x="1583690" y="342900"/>
                      <a:pt x="1582420" y="402590"/>
                    </a:cubicBezTo>
                    <a:lnTo>
                      <a:pt x="1579880" y="554990"/>
                    </a:lnTo>
                    <a:cubicBezTo>
                      <a:pt x="1579880" y="554990"/>
                      <a:pt x="975360" y="504190"/>
                      <a:pt x="825500" y="497840"/>
                    </a:cubicBezTo>
                    <a:cubicBezTo>
                      <a:pt x="511810" y="482600"/>
                      <a:pt x="11430" y="414020"/>
                      <a:pt x="11430" y="414020"/>
                    </a:cubicBezTo>
                    <a:lnTo>
                      <a:pt x="0" y="261620"/>
                    </a:lnTo>
                    <a:lnTo>
                      <a:pt x="48260" y="135890"/>
                    </a:lnTo>
                    <a:lnTo>
                      <a:pt x="27940" y="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77" name="TextBox 77"/>
            <p:cNvSpPr txBox="1"/>
            <p:nvPr/>
          </p:nvSpPr>
          <p:spPr>
            <a:xfrm>
              <a:off x="127221" y="343704"/>
              <a:ext cx="5047597" cy="130377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600" b="1" spc="8" dirty="0">
                  <a:solidFill>
                    <a:srgbClr val="000000"/>
                  </a:solidFill>
                  <a:latin typeface="Fira Sans Light Bold"/>
                </a:rPr>
                <a:t> </a:t>
              </a:r>
              <a:r>
                <a:rPr lang="en-US" sz="2400" b="1" spc="8" dirty="0" err="1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อุบลราชธานี</a:t>
              </a:r>
              <a:r>
                <a:rPr lang="en-US" sz="2400" b="1" spc="8" dirty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: 3 </a:t>
              </a:r>
              <a:r>
                <a:rPr lang="en-US" sz="2400" b="1" spc="8" dirty="0" err="1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รุ่น</a:t>
              </a:r>
              <a:r>
                <a:rPr lang="en-US" sz="2400" b="1" spc="8" dirty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, </a:t>
              </a:r>
              <a:r>
                <a:rPr lang="en-US" sz="2400" b="1" spc="8" dirty="0" err="1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บุรีรัมย์</a:t>
              </a:r>
              <a:r>
                <a:rPr lang="en-US" sz="2400" b="1" spc="8" dirty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: 2 </a:t>
              </a:r>
              <a:r>
                <a:rPr lang="en-US" sz="2400" b="1" spc="8" dirty="0" err="1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รุ่น</a:t>
              </a:r>
              <a:endParaRPr lang="en-US" sz="2400" b="1" spc="8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>
                <a:lnSpc>
                  <a:spcPts val="2265"/>
                </a:lnSpc>
              </a:pPr>
              <a:r>
                <a:rPr lang="en-US" sz="2400" b="1" spc="8" dirty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en-US" sz="2400" b="1" spc="8" dirty="0" err="1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ขอนแก่น</a:t>
              </a:r>
              <a:r>
                <a:rPr lang="en-US" sz="2400" b="1" spc="8" dirty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: 2 </a:t>
              </a:r>
              <a:r>
                <a:rPr lang="en-US" sz="2400" b="1" spc="8" dirty="0" err="1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รุ่น</a:t>
              </a:r>
              <a:r>
                <a:rPr lang="en-US" sz="2400" b="1" spc="8" dirty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 ,  </a:t>
              </a:r>
              <a:r>
                <a:rPr lang="en-US" sz="2400" b="1" spc="8" dirty="0" err="1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บึงกาฬ</a:t>
              </a:r>
              <a:r>
                <a:rPr lang="en-US" sz="2400" b="1" spc="8" dirty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: 2 </a:t>
              </a:r>
              <a:r>
                <a:rPr lang="en-US" sz="2400" b="1" spc="8" dirty="0" err="1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รุ่น</a:t>
              </a:r>
              <a:endParaRPr lang="en-US" sz="2400" b="1" spc="8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marL="0" lvl="0" indent="0">
                <a:lnSpc>
                  <a:spcPts val="2265"/>
                </a:lnSpc>
                <a:spcBef>
                  <a:spcPct val="0"/>
                </a:spcBef>
              </a:pPr>
              <a:r>
                <a:rPr lang="en-US" sz="2400" b="1" spc="8" dirty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en-US" sz="2400" b="1" spc="8" dirty="0" err="1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และ</a:t>
              </a:r>
              <a:r>
                <a:rPr lang="en-US" sz="2400" b="1" spc="8" dirty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 </a:t>
              </a:r>
              <a:r>
                <a:rPr lang="en-US" sz="2400" b="1" spc="8" dirty="0" err="1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สตูล</a:t>
              </a:r>
              <a:r>
                <a:rPr lang="en-US" sz="2400" b="1" spc="8" dirty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: 3 </a:t>
              </a:r>
              <a:r>
                <a:rPr lang="en-US" sz="2400" b="1" spc="8" dirty="0" err="1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รุ่น</a:t>
              </a:r>
              <a:endParaRPr lang="en-US" sz="2400" b="1" spc="8" dirty="0">
                <a:solidFill>
                  <a:srgbClr val="00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cxnSp>
        <p:nvCxnSpPr>
          <p:cNvPr id="80" name="Straight Connector 79"/>
          <p:cNvCxnSpPr/>
          <p:nvPr/>
        </p:nvCxnSpPr>
        <p:spPr>
          <a:xfrm>
            <a:off x="923405" y="5295900"/>
            <a:ext cx="5096395" cy="0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aphicFrame>
        <p:nvGraphicFramePr>
          <p:cNvPr id="79" name="Table 7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5120199"/>
              </p:ext>
            </p:extLst>
          </p:nvPr>
        </p:nvGraphicFramePr>
        <p:xfrm>
          <a:off x="2308856" y="2278380"/>
          <a:ext cx="8683457" cy="2743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13493">
                  <a:extLst>
                    <a:ext uri="{9D8B030D-6E8A-4147-A177-3AD203B41FA5}">
                      <a16:colId xmlns:a16="http://schemas.microsoft.com/office/drawing/2014/main" xmlns="" val="349152948"/>
                    </a:ext>
                  </a:extLst>
                </a:gridCol>
                <a:gridCol w="1869964">
                  <a:extLst>
                    <a:ext uri="{9D8B030D-6E8A-4147-A177-3AD203B41FA5}">
                      <a16:colId xmlns:a16="http://schemas.microsoft.com/office/drawing/2014/main" xmlns="" val="166781667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เป้าหมาย 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1,700 </a:t>
                      </a:r>
                      <a:r>
                        <a:rPr lang="th-TH" sz="20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คน จำนวน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85 </a:t>
                      </a:r>
                      <a:r>
                        <a:rPr lang="th-TH" sz="20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รุ่นๆ  ละ 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20 </a:t>
                      </a:r>
                      <a:r>
                        <a:rPr lang="th-TH" sz="20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คน </a:t>
                      </a:r>
                      <a:endParaRPr lang="en-US" sz="16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arenBoth"/>
                      </a:pPr>
                      <a:r>
                        <a:rPr lang="th-TH" sz="20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ค่าตอบแทน</a:t>
                      </a:r>
                      <a:r>
                        <a:rPr lang="th-TH" sz="20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วิทยากร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476250">
                        <a:spcAft>
                          <a:spcPts val="0"/>
                        </a:spcAft>
                      </a:pPr>
                      <a:r>
                        <a:rPr lang="th-TH" sz="20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1,200 </a:t>
                      </a:r>
                      <a:r>
                        <a:rPr lang="th-TH" sz="20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บาท 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x 1 </a:t>
                      </a:r>
                      <a:r>
                        <a:rPr lang="th-TH" sz="20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คน 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x 36 </a:t>
                      </a:r>
                      <a:r>
                        <a:rPr lang="th-TH" sz="20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ชม.)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</a:t>
                      </a:r>
                      <a:r>
                        <a:rPr lang="th-TH" sz="20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 </a:t>
                      </a:r>
                      <a:r>
                        <a:rPr lang="th-TH" sz="20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ค่า</a:t>
                      </a:r>
                      <a:r>
                        <a:rPr lang="th-TH" sz="20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วัสดุฝึกอบรม/เอกสารฝึกอบรม </a:t>
                      </a:r>
                      <a:r>
                        <a:rPr lang="th-TH" sz="20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370 </a:t>
                      </a:r>
                      <a:r>
                        <a:rPr lang="th-TH" sz="20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บาท 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x 20 </a:t>
                      </a:r>
                      <a:r>
                        <a:rPr lang="th-TH" sz="20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คน </a:t>
                      </a:r>
                      <a:r>
                        <a:rPr lang="th-TH" sz="20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</a:t>
                      </a:r>
                      <a:r>
                        <a:rPr lang="th-TH" sz="20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 </a:t>
                      </a:r>
                      <a:r>
                        <a:rPr lang="th-TH" sz="20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ค่าอาหาร</a:t>
                      </a:r>
                      <a:r>
                        <a:rPr lang="th-TH" sz="20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กลางวัน (ไม่ครบมื้อ) </a:t>
                      </a:r>
                      <a:r>
                        <a:rPr lang="th-TH" sz="20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80 </a:t>
                      </a:r>
                      <a:r>
                        <a:rPr lang="th-TH" sz="20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บาท 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x 20 </a:t>
                      </a:r>
                      <a:r>
                        <a:rPr lang="th-TH" sz="20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คน 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x </a:t>
                      </a:r>
                      <a:r>
                        <a:rPr lang="en-US" sz="20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 </a:t>
                      </a:r>
                      <a:r>
                        <a:rPr lang="th-TH" sz="20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วัน)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en-US" sz="20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</a:t>
                      </a:r>
                      <a:r>
                        <a:rPr lang="th-TH" sz="20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) </a:t>
                      </a:r>
                      <a:r>
                        <a:rPr lang="th-TH" sz="20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ค่า</a:t>
                      </a:r>
                      <a:r>
                        <a:rPr lang="th-TH" sz="20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บริหารจัดการ</a:t>
                      </a:r>
                      <a:r>
                        <a:rPr lang="th-TH" sz="20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โครงการ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000" dirty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</a:t>
                      </a:r>
                      <a:r>
                        <a:rPr lang="th-TH" sz="36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รวมประมาณต่อรุ่น</a:t>
                      </a:r>
                      <a:r>
                        <a:rPr lang="en-US" sz="36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61,000 </a:t>
                      </a:r>
                      <a:r>
                        <a:rPr lang="th-TH" sz="36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บาท</a:t>
                      </a:r>
                      <a:endParaRPr lang="en-US" sz="36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      </a:t>
                      </a:r>
                      <a:endParaRPr lang="en-US" sz="18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6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6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43,200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7,400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9,600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1,000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6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16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TH SarabunPSK" panose="020B0500040200020003" pitchFamily="34" charset="-34"/>
                        <a:ea typeface="Times New Roman" panose="02020603050405020304" pitchFamily="18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4003223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856610" y="114300"/>
            <a:ext cx="11620276" cy="1350445"/>
            <a:chOff x="396177" y="-1597631"/>
            <a:chExt cx="8263306" cy="1280421"/>
          </a:xfrm>
        </p:grpSpPr>
        <p:sp>
          <p:nvSpPr>
            <p:cNvPr id="3" name="TextBox 3"/>
            <p:cNvSpPr txBox="1"/>
            <p:nvPr/>
          </p:nvSpPr>
          <p:spPr>
            <a:xfrm>
              <a:off x="396177" y="-1597631"/>
              <a:ext cx="6575576" cy="101953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8287"/>
                </a:lnSpc>
              </a:pPr>
              <a:r>
                <a:rPr lang="en-US" sz="6800" b="1" dirty="0" err="1">
                  <a:solidFill>
                    <a:srgbClr val="193C3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การฝึกเสริม</a:t>
              </a:r>
              <a:r>
                <a:rPr lang="en-US" sz="6800" b="1" dirty="0" err="1" smtClean="0">
                  <a:solidFill>
                    <a:srgbClr val="193C3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ทักษะ</a:t>
              </a:r>
              <a:r>
                <a:rPr lang="th-TH" sz="6800" b="1" dirty="0" smtClean="0">
                  <a:solidFill>
                    <a:srgbClr val="193C3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(หลักสูตรกลาง)</a:t>
              </a:r>
              <a:endParaRPr lang="en-US" sz="6800" b="1" dirty="0">
                <a:solidFill>
                  <a:srgbClr val="193C3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2161186" y="-1004806"/>
              <a:ext cx="6498297" cy="68759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6092"/>
                </a:lnSpc>
                <a:spcBef>
                  <a:spcPct val="0"/>
                </a:spcBef>
              </a:pPr>
              <a:r>
                <a:rPr lang="en-US" sz="3600" b="1" dirty="0" err="1">
                  <a:solidFill>
                    <a:srgbClr val="193C3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ระยะเวลา</a:t>
              </a:r>
              <a:r>
                <a:rPr lang="en-US" sz="3600" b="1" dirty="0">
                  <a:solidFill>
                    <a:srgbClr val="193C3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 36 </a:t>
              </a:r>
              <a:r>
                <a:rPr lang="en-US" sz="3600" b="1" dirty="0" err="1">
                  <a:solidFill>
                    <a:srgbClr val="193C3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ชั่วโมง</a:t>
              </a:r>
              <a:endParaRPr lang="en-US" sz="3600" b="1" dirty="0">
                <a:solidFill>
                  <a:srgbClr val="193C3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2291990" y="1485900"/>
            <a:ext cx="6852009" cy="4028214"/>
            <a:chOff x="0" y="-47625"/>
            <a:chExt cx="4287996" cy="3819343"/>
          </a:xfrm>
        </p:grpSpPr>
        <p:sp>
          <p:nvSpPr>
            <p:cNvPr id="6" name="TextBox 6"/>
            <p:cNvSpPr txBox="1"/>
            <p:nvPr/>
          </p:nvSpPr>
          <p:spPr>
            <a:xfrm>
              <a:off x="0" y="-47625"/>
              <a:ext cx="4287996" cy="71738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858"/>
                </a:lnSpc>
                <a:spcBef>
                  <a:spcPct val="0"/>
                </a:spcBef>
              </a:pPr>
              <a:r>
                <a:rPr lang="th-TH" sz="4200" b="1" u="sng" dirty="0" smtClean="0">
                  <a:solidFill>
                    <a:srgbClr val="193C3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หลักสูตร</a:t>
              </a:r>
              <a:r>
                <a:rPr lang="en-US" sz="4200" b="1" u="sng" dirty="0" err="1" smtClean="0">
                  <a:solidFill>
                    <a:srgbClr val="193C3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การ</a:t>
              </a:r>
              <a:r>
                <a:rPr lang="en-US" sz="4200" b="1" u="sng" dirty="0" err="1">
                  <a:solidFill>
                    <a:srgbClr val="193C3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พัฒนาผลิตภัณฑ์และบรรจุภัณฑ์</a:t>
              </a:r>
              <a:endParaRPr lang="en-US" sz="4200" b="1" u="sng" dirty="0">
                <a:solidFill>
                  <a:srgbClr val="193C3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488769"/>
              <a:ext cx="4287996" cy="328294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831301" lvl="1" indent="-415651">
                <a:lnSpc>
                  <a:spcPts val="5389"/>
                </a:lnSpc>
                <a:buFont typeface="Arial"/>
                <a:buChar char="•"/>
              </a:pPr>
              <a:r>
                <a:rPr lang="en-US" sz="3600" dirty="0" err="1" smtClean="0">
                  <a:solidFill>
                    <a:srgbClr val="193C36"/>
                  </a:solidFill>
                  <a:latin typeface="TH SarabunPSK" pitchFamily="34" charset="-34"/>
                  <a:cs typeface="TH SarabunPSK" pitchFamily="34" charset="-34"/>
                </a:rPr>
                <a:t>การ</a:t>
              </a:r>
              <a:r>
                <a:rPr lang="th-TH" sz="3600" dirty="0" smtClean="0">
                  <a:solidFill>
                    <a:srgbClr val="193C36"/>
                  </a:solidFill>
                  <a:latin typeface="TH SarabunPSK" pitchFamily="34" charset="-34"/>
                  <a:cs typeface="TH SarabunPSK" pitchFamily="34" charset="-34"/>
                </a:rPr>
                <a:t>วิเคราะห์ผลิตภัณฑ์</a:t>
              </a:r>
              <a:endParaRPr lang="en-US" sz="3600" dirty="0">
                <a:solidFill>
                  <a:srgbClr val="193C36"/>
                </a:solidFill>
                <a:latin typeface="TH SarabunPSK" pitchFamily="34" charset="-34"/>
                <a:cs typeface="TH SarabunPSK" pitchFamily="34" charset="-34"/>
              </a:endParaRPr>
            </a:p>
            <a:p>
              <a:pPr marL="831301" lvl="1" indent="-415651">
                <a:lnSpc>
                  <a:spcPts val="5389"/>
                </a:lnSpc>
                <a:buFont typeface="Arial"/>
                <a:buChar char="•"/>
              </a:pPr>
              <a:r>
                <a:rPr lang="en-US" sz="3600" dirty="0" err="1" smtClean="0">
                  <a:solidFill>
                    <a:srgbClr val="193C36"/>
                  </a:solidFill>
                  <a:latin typeface="TH SarabunPSK" pitchFamily="34" charset="-34"/>
                  <a:cs typeface="TH SarabunPSK" pitchFamily="34" charset="-34"/>
                </a:rPr>
                <a:t>การ</a:t>
              </a:r>
              <a:r>
                <a:rPr lang="th-TH" sz="3600" dirty="0" smtClean="0">
                  <a:solidFill>
                    <a:srgbClr val="193C36"/>
                  </a:solidFill>
                  <a:latin typeface="TH SarabunPSK" pitchFamily="34" charset="-34"/>
                  <a:cs typeface="TH SarabunPSK" pitchFamily="34" charset="-34"/>
                </a:rPr>
                <a:t>พัฒนาและออกแบบผลิตภัณฑ์และบรรจุภัณฑ์</a:t>
              </a:r>
              <a:endParaRPr lang="en-US" sz="3600" dirty="0">
                <a:solidFill>
                  <a:srgbClr val="193C36"/>
                </a:solidFill>
                <a:latin typeface="TH SarabunPSK" pitchFamily="34" charset="-34"/>
                <a:cs typeface="TH SarabunPSK" pitchFamily="34" charset="-34"/>
              </a:endParaRPr>
            </a:p>
            <a:p>
              <a:pPr marL="831301" lvl="1" indent="-415651">
                <a:lnSpc>
                  <a:spcPts val="5389"/>
                </a:lnSpc>
                <a:buFont typeface="Arial"/>
                <a:buChar char="•"/>
              </a:pPr>
              <a:r>
                <a:rPr lang="en-US" sz="3600" dirty="0" err="1" smtClean="0">
                  <a:solidFill>
                    <a:srgbClr val="193C36"/>
                  </a:solidFill>
                  <a:latin typeface="TH SarabunPSK" pitchFamily="34" charset="-34"/>
                  <a:cs typeface="TH SarabunPSK" pitchFamily="34" charset="-34"/>
                </a:rPr>
                <a:t>การ</a:t>
              </a:r>
              <a:r>
                <a:rPr lang="th-TH" sz="3600" dirty="0" smtClean="0">
                  <a:solidFill>
                    <a:srgbClr val="193C36"/>
                  </a:solidFill>
                  <a:latin typeface="TH SarabunPSK" pitchFamily="34" charset="-34"/>
                  <a:cs typeface="TH SarabunPSK" pitchFamily="34" charset="-34"/>
                </a:rPr>
                <a:t>สร้างมูลค่าเพิ่มให้ผลิตภัณฑ์</a:t>
              </a:r>
              <a:endParaRPr lang="en-US" sz="3600" dirty="0">
                <a:solidFill>
                  <a:srgbClr val="193C36"/>
                </a:solidFill>
                <a:latin typeface="TH SarabunPSK" pitchFamily="34" charset="-34"/>
                <a:cs typeface="TH SarabunPSK" pitchFamily="34" charset="-34"/>
              </a:endParaRPr>
            </a:p>
            <a:p>
              <a:pPr marL="831301" lvl="1" indent="-415651">
                <a:lnSpc>
                  <a:spcPts val="5389"/>
                </a:lnSpc>
                <a:buFont typeface="Arial"/>
                <a:buChar char="•"/>
              </a:pPr>
              <a:r>
                <a:rPr lang="th-TH" sz="3600" dirty="0" smtClean="0">
                  <a:solidFill>
                    <a:srgbClr val="193C36"/>
                  </a:solidFill>
                  <a:latin typeface="TH SarabunPSK" pitchFamily="34" charset="-34"/>
                  <a:cs typeface="TH SarabunPSK" pitchFamily="34" charset="-34"/>
                </a:rPr>
                <a:t>แนวคิดและเทคนิคการนำเสนอสินค้าหรือบริการผ่านระบบออนไลน์</a:t>
              </a:r>
              <a:endParaRPr lang="en-US" sz="3600" dirty="0">
                <a:solidFill>
                  <a:srgbClr val="193C36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1506200" y="1714500"/>
            <a:ext cx="6783320" cy="3994726"/>
            <a:chOff x="0" y="-47625"/>
            <a:chExt cx="4482395" cy="3787590"/>
          </a:xfrm>
        </p:grpSpPr>
        <p:sp>
          <p:nvSpPr>
            <p:cNvPr id="9" name="TextBox 9"/>
            <p:cNvSpPr txBox="1"/>
            <p:nvPr/>
          </p:nvSpPr>
          <p:spPr>
            <a:xfrm>
              <a:off x="0" y="-47625"/>
              <a:ext cx="4269909" cy="71738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5858"/>
                </a:lnSpc>
                <a:spcBef>
                  <a:spcPct val="0"/>
                </a:spcBef>
              </a:pPr>
              <a:r>
                <a:rPr lang="th-TH" sz="4200" b="1" u="sng" dirty="0" smtClean="0">
                  <a:solidFill>
                    <a:srgbClr val="193C3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หลักสูตรการ</a:t>
              </a:r>
              <a:r>
                <a:rPr lang="en-US" sz="4200" b="1" u="sng" dirty="0" err="1" smtClean="0">
                  <a:solidFill>
                    <a:srgbClr val="193C3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พาณิชย์</a:t>
              </a:r>
              <a:r>
                <a:rPr lang="en-US" sz="4200" b="1" u="sng" dirty="0" err="1">
                  <a:solidFill>
                    <a:srgbClr val="193C3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อิเล็กทรอนิกส์</a:t>
              </a:r>
              <a:endParaRPr lang="en-US" sz="4200" b="1" u="sng" dirty="0">
                <a:solidFill>
                  <a:srgbClr val="193C3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457017"/>
              <a:ext cx="4482395" cy="328294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831301" lvl="1" indent="-415651">
                <a:lnSpc>
                  <a:spcPts val="5389"/>
                </a:lnSpc>
                <a:buFont typeface="Arial"/>
                <a:buChar char="•"/>
              </a:pPr>
              <a:r>
                <a:rPr lang="th-TH" sz="3600" dirty="0" smtClean="0">
                  <a:solidFill>
                    <a:srgbClr val="193C36"/>
                  </a:solidFill>
                  <a:latin typeface="TH SarabunPSK" pitchFamily="34" charset="-34"/>
                  <a:cs typeface="TH SarabunPSK" pitchFamily="34" charset="-34"/>
                </a:rPr>
                <a:t>การวิเคราะห์ธุรกิจและการหาคุณค่าของสินค้าหรือบริการ</a:t>
              </a:r>
            </a:p>
            <a:p>
              <a:pPr marL="831301" lvl="1" indent="-415651">
                <a:lnSpc>
                  <a:spcPts val="5389"/>
                </a:lnSpc>
                <a:buFont typeface="Arial"/>
                <a:buChar char="•"/>
              </a:pPr>
              <a:r>
                <a:rPr lang="th-TH" sz="3600" dirty="0" smtClean="0">
                  <a:solidFill>
                    <a:srgbClr val="193C36"/>
                  </a:solidFill>
                  <a:latin typeface="TH SarabunPSK" pitchFamily="34" charset="-34"/>
                  <a:cs typeface="TH SarabunPSK" pitchFamily="34" charset="-34"/>
                </a:rPr>
                <a:t>การลดต้นทุนด้วยการหาแหล่งวัตถุดิบที่เหมาะสม</a:t>
              </a:r>
              <a:endParaRPr lang="en-US" sz="3600" dirty="0">
                <a:solidFill>
                  <a:srgbClr val="193C36"/>
                </a:solidFill>
                <a:latin typeface="TH SarabunPSK" pitchFamily="34" charset="-34"/>
                <a:cs typeface="TH SarabunPSK" pitchFamily="34" charset="-34"/>
              </a:endParaRPr>
            </a:p>
            <a:p>
              <a:pPr marL="831301" lvl="1" indent="-415651">
                <a:lnSpc>
                  <a:spcPts val="5389"/>
                </a:lnSpc>
                <a:buFont typeface="Arial"/>
                <a:buChar char="•"/>
              </a:pPr>
              <a:r>
                <a:rPr lang="th-TH" sz="3600" dirty="0" smtClean="0">
                  <a:solidFill>
                    <a:srgbClr val="193C36"/>
                  </a:solidFill>
                  <a:latin typeface="TH SarabunPSK" pitchFamily="34" charset="-34"/>
                  <a:cs typeface="TH SarabunPSK" pitchFamily="34" charset="-34"/>
                </a:rPr>
                <a:t>การทำสื่อการตลาดออนไลน์ด้วย</a:t>
              </a:r>
              <a:r>
                <a:rPr lang="th-TH" sz="3600" dirty="0" err="1" smtClean="0">
                  <a:solidFill>
                    <a:srgbClr val="193C36"/>
                  </a:solidFill>
                  <a:latin typeface="TH SarabunPSK" pitchFamily="34" charset="-34"/>
                  <a:cs typeface="TH SarabunPSK" pitchFamily="34" charset="-34"/>
                </a:rPr>
                <a:t>สมาร์ทโฟน</a:t>
              </a:r>
              <a:endParaRPr lang="en-US" sz="3600" dirty="0">
                <a:solidFill>
                  <a:srgbClr val="193C36"/>
                </a:solidFill>
                <a:latin typeface="TH SarabunPSK" pitchFamily="34" charset="-34"/>
                <a:cs typeface="TH SarabunPSK" pitchFamily="34" charset="-34"/>
              </a:endParaRPr>
            </a:p>
            <a:p>
              <a:pPr marL="831301" lvl="1" indent="-415651">
                <a:lnSpc>
                  <a:spcPts val="5389"/>
                </a:lnSpc>
                <a:buFont typeface="Arial"/>
                <a:buChar char="•"/>
              </a:pPr>
              <a:r>
                <a:rPr lang="th-TH" sz="3600" dirty="0" smtClean="0">
                  <a:solidFill>
                    <a:srgbClr val="193C36"/>
                  </a:solidFill>
                  <a:latin typeface="TH SarabunPSK" pitchFamily="34" charset="-34"/>
                  <a:cs typeface="TH SarabunPSK" pitchFamily="34" charset="-34"/>
                </a:rPr>
                <a:t>การเพิ่มช่อง</a:t>
              </a:r>
              <a:r>
                <a:rPr lang="th-TH" sz="3600" smtClean="0">
                  <a:solidFill>
                    <a:srgbClr val="193C36"/>
                  </a:solidFill>
                  <a:latin typeface="TH SarabunPSK" pitchFamily="34" charset="-34"/>
                  <a:cs typeface="TH SarabunPSK" pitchFamily="34" charset="-34"/>
                </a:rPr>
                <a:t>ทางการขายผ่าน</a:t>
              </a:r>
              <a:r>
                <a:rPr lang="th-TH" sz="3600" dirty="0" smtClean="0">
                  <a:solidFill>
                    <a:srgbClr val="193C36"/>
                  </a:solidFill>
                  <a:latin typeface="TH SarabunPSK" pitchFamily="34" charset="-34"/>
                  <a:cs typeface="TH SarabunPSK" pitchFamily="34" charset="-34"/>
                </a:rPr>
                <a:t>ระบบออนไลน์</a:t>
              </a:r>
              <a:endParaRPr lang="en-US" sz="3600" dirty="0">
                <a:solidFill>
                  <a:srgbClr val="193C36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pic>
        <p:nvPicPr>
          <p:cNvPr id="11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/>
          <a:stretch>
            <a:fillRect/>
          </a:stretch>
        </p:blipFill>
        <p:spPr>
          <a:xfrm flipH="1">
            <a:off x="-733563" y="4748822"/>
            <a:ext cx="3557859" cy="5538178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 rot="-2478610">
            <a:off x="-746631" y="1889616"/>
            <a:ext cx="4436415" cy="3796725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rcRect/>
          <a:stretch>
            <a:fillRect/>
          </a:stretch>
        </p:blipFill>
        <p:spPr>
          <a:xfrm>
            <a:off x="762000" y="0"/>
            <a:ext cx="2310731" cy="1836564"/>
          </a:xfrm>
          <a:prstGeom prst="rect">
            <a:avLst/>
          </a:prstGeom>
        </p:spPr>
      </p:pic>
      <p:grpSp>
        <p:nvGrpSpPr>
          <p:cNvPr id="30" name="กลุ่ม 29"/>
          <p:cNvGrpSpPr/>
          <p:nvPr/>
        </p:nvGrpSpPr>
        <p:grpSpPr>
          <a:xfrm>
            <a:off x="15823642" y="342900"/>
            <a:ext cx="2153299" cy="1494585"/>
            <a:chOff x="15823642" y="950482"/>
            <a:chExt cx="2153299" cy="1494585"/>
          </a:xfrm>
        </p:grpSpPr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rcRect/>
            <a:stretch>
              <a:fillRect/>
            </a:stretch>
          </p:blipFill>
          <p:spPr>
            <a:xfrm>
              <a:off x="15823642" y="950482"/>
              <a:ext cx="2153299" cy="1494585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rcRect/>
            <a:stretch>
              <a:fillRect/>
            </a:stretch>
          </p:blipFill>
          <p:spPr>
            <a:xfrm>
              <a:off x="15853235" y="1719893"/>
              <a:ext cx="924705" cy="725174"/>
            </a:xfrm>
            <a:prstGeom prst="rect">
              <a:avLst/>
            </a:prstGeom>
          </p:spPr>
        </p:pic>
      </p:grpSp>
      <p:pic>
        <p:nvPicPr>
          <p:cNvPr id="23" name="Picture 2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rcRect/>
          <a:stretch>
            <a:fillRect/>
          </a:stretch>
        </p:blipFill>
        <p:spPr>
          <a:xfrm>
            <a:off x="3328971" y="8958420"/>
            <a:ext cx="1222146" cy="833280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3"/>
              </a:ext>
            </a:extLst>
          </a:blip>
          <a:srcRect/>
          <a:stretch>
            <a:fillRect/>
          </a:stretch>
        </p:blipFill>
        <p:spPr>
          <a:xfrm>
            <a:off x="5239678" y="8753561"/>
            <a:ext cx="1864414" cy="1038139"/>
          </a:xfrm>
          <a:prstGeom prst="rect">
            <a:avLst/>
          </a:prstGeom>
        </p:spPr>
      </p:pic>
      <p:pic>
        <p:nvPicPr>
          <p:cNvPr id="25" name="Picture 25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5"/>
              </a:ext>
            </a:extLst>
          </a:blip>
          <a:srcRect/>
          <a:stretch>
            <a:fillRect/>
          </a:stretch>
        </p:blipFill>
        <p:spPr>
          <a:xfrm>
            <a:off x="7922472" y="8832273"/>
            <a:ext cx="946131" cy="1035627"/>
          </a:xfrm>
          <a:prstGeom prst="rect">
            <a:avLst/>
          </a:prstGeom>
        </p:spPr>
      </p:pic>
      <p:grpSp>
        <p:nvGrpSpPr>
          <p:cNvPr id="27" name="Group 8"/>
          <p:cNvGrpSpPr/>
          <p:nvPr/>
        </p:nvGrpSpPr>
        <p:grpSpPr>
          <a:xfrm>
            <a:off x="5637723" y="5236895"/>
            <a:ext cx="6461760" cy="2609732"/>
            <a:chOff x="0" y="-47625"/>
            <a:chExt cx="4269909" cy="2474411"/>
          </a:xfrm>
        </p:grpSpPr>
        <p:sp>
          <p:nvSpPr>
            <p:cNvPr id="28" name="TextBox 9"/>
            <p:cNvSpPr txBox="1"/>
            <p:nvPr/>
          </p:nvSpPr>
          <p:spPr>
            <a:xfrm>
              <a:off x="0" y="-47625"/>
              <a:ext cx="4269909" cy="71738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5858"/>
                </a:lnSpc>
                <a:spcBef>
                  <a:spcPct val="0"/>
                </a:spcBef>
              </a:pPr>
              <a:r>
                <a:rPr lang="th-TH" sz="4200" b="1" u="sng" dirty="0" smtClean="0">
                  <a:solidFill>
                    <a:srgbClr val="193C3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itchFamily="34" charset="-34"/>
                  <a:cs typeface="TH SarabunPSK" pitchFamily="34" charset="-34"/>
                </a:rPr>
                <a:t>หลักสูตรการลดต้นทุนการผลิต</a:t>
              </a:r>
              <a:endParaRPr lang="en-US" sz="4200" b="1" u="sng" dirty="0">
                <a:solidFill>
                  <a:srgbClr val="193C3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29" name="TextBox 10"/>
            <p:cNvSpPr txBox="1"/>
            <p:nvPr/>
          </p:nvSpPr>
          <p:spPr>
            <a:xfrm>
              <a:off x="0" y="457017"/>
              <a:ext cx="4269909" cy="196976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831301" lvl="1" indent="-415651">
                <a:lnSpc>
                  <a:spcPts val="5389"/>
                </a:lnSpc>
                <a:buFont typeface="Arial"/>
                <a:buChar char="•"/>
              </a:pPr>
              <a:r>
                <a:rPr lang="th-TH" sz="3600" dirty="0" smtClean="0">
                  <a:solidFill>
                    <a:srgbClr val="193C36"/>
                  </a:solidFill>
                  <a:latin typeface="TH SarabunPSK" pitchFamily="34" charset="-34"/>
                  <a:cs typeface="TH SarabunPSK" pitchFamily="34" charset="-34"/>
                </a:rPr>
                <a:t>ความรู้พื้นฐานด้านต้นทุนการผลิต</a:t>
              </a:r>
            </a:p>
            <a:p>
              <a:pPr marL="831301" lvl="1" indent="-415651">
                <a:lnSpc>
                  <a:spcPts val="5389"/>
                </a:lnSpc>
                <a:buFont typeface="Arial"/>
                <a:buChar char="•"/>
              </a:pPr>
              <a:r>
                <a:rPr lang="th-TH" sz="3600" dirty="0" smtClean="0">
                  <a:solidFill>
                    <a:srgbClr val="193C36"/>
                  </a:solidFill>
                  <a:latin typeface="TH SarabunPSK" pitchFamily="34" charset="-34"/>
                  <a:cs typeface="TH SarabunPSK" pitchFamily="34" charset="-34"/>
                </a:rPr>
                <a:t>เทคนิคการค้นหาและวิเคราะห์ปัญหาต้นทุน</a:t>
              </a:r>
            </a:p>
            <a:p>
              <a:pPr marL="831301" lvl="1" indent="-415651">
                <a:lnSpc>
                  <a:spcPts val="5389"/>
                </a:lnSpc>
                <a:buFont typeface="Arial"/>
                <a:buChar char="•"/>
              </a:pPr>
              <a:r>
                <a:rPr lang="th-TH" sz="3600" dirty="0" smtClean="0">
                  <a:solidFill>
                    <a:srgbClr val="193C36"/>
                  </a:solidFill>
                  <a:latin typeface="TH SarabunPSK" pitchFamily="34" charset="-34"/>
                  <a:cs typeface="TH SarabunPSK" pitchFamily="34" charset="-34"/>
                </a:rPr>
                <a:t>การแก้ไขปรับปรุงและควบคุมปัญหา</a:t>
              </a:r>
              <a:endParaRPr lang="en-US" sz="3600" dirty="0">
                <a:solidFill>
                  <a:srgbClr val="193C36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2192000" y="7295971"/>
            <a:ext cx="5867400" cy="1200329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h-TH" sz="3600" dirty="0" smtClean="0">
                <a:latin typeface="TH SarabunPSK" pitchFamily="34" charset="-34"/>
                <a:cs typeface="TH SarabunPSK" pitchFamily="34" charset="-34"/>
              </a:rPr>
              <a:t>** ทุกหลักสูตรจะมีหัวข้อการจัดทำบัญชีธุรกิจและการเข้าถึงแหล่งเงินทุน **</a:t>
            </a:r>
          </a:p>
        </p:txBody>
      </p:sp>
    </p:spTree>
    <p:extLst>
      <p:ext uri="{BB962C8B-B14F-4D97-AF65-F5344CB8AC3E}">
        <p14:creationId xmlns:p14="http://schemas.microsoft.com/office/powerpoint/2010/main" val="2195455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538591" y="3348995"/>
            <a:ext cx="3745816" cy="2711986"/>
            <a:chOff x="0" y="0"/>
            <a:chExt cx="4994421" cy="361598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l="4043" r="4043"/>
            <a:stretch>
              <a:fillRect/>
            </a:stretch>
          </p:blipFill>
          <p:spPr>
            <a:xfrm>
              <a:off x="0" y="0"/>
              <a:ext cx="4994421" cy="3615982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7077784" y="3377570"/>
            <a:ext cx="3745816" cy="2711986"/>
            <a:chOff x="0" y="0"/>
            <a:chExt cx="4994421" cy="3615982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3"/>
            <a:srcRect l="3959" r="3959"/>
            <a:stretch>
              <a:fillRect/>
            </a:stretch>
          </p:blipFill>
          <p:spPr>
            <a:xfrm>
              <a:off x="0" y="0"/>
              <a:ext cx="4994421" cy="3615982"/>
            </a:xfrm>
            <a:prstGeom prst="rect">
              <a:avLst/>
            </a:prstGeom>
          </p:spPr>
        </p:pic>
      </p:grpSp>
      <p:grpSp>
        <p:nvGrpSpPr>
          <p:cNvPr id="6" name="Group 6"/>
          <p:cNvGrpSpPr/>
          <p:nvPr/>
        </p:nvGrpSpPr>
        <p:grpSpPr>
          <a:xfrm>
            <a:off x="11630206" y="3377570"/>
            <a:ext cx="3745816" cy="2711986"/>
            <a:chOff x="0" y="0"/>
            <a:chExt cx="4994421" cy="3615982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4"/>
            <a:srcRect l="4074" r="4074"/>
            <a:stretch>
              <a:fillRect/>
            </a:stretch>
          </p:blipFill>
          <p:spPr>
            <a:xfrm>
              <a:off x="0" y="0"/>
              <a:ext cx="4994421" cy="3615982"/>
            </a:xfrm>
            <a:prstGeom prst="rect">
              <a:avLst/>
            </a:prstGeom>
          </p:spPr>
        </p:pic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-676632" y="5984433"/>
            <a:ext cx="2205842" cy="4526914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6863578" y="6089557"/>
            <a:ext cx="2258988" cy="4197443"/>
          </a:xfrm>
          <a:prstGeom prst="rect">
            <a:avLst/>
          </a:prstGeom>
        </p:spPr>
      </p:pic>
      <p:grpSp>
        <p:nvGrpSpPr>
          <p:cNvPr id="10" name="Group 10"/>
          <p:cNvGrpSpPr/>
          <p:nvPr/>
        </p:nvGrpSpPr>
        <p:grpSpPr>
          <a:xfrm>
            <a:off x="2184155" y="6309209"/>
            <a:ext cx="4065648" cy="3205570"/>
            <a:chOff x="0" y="-19050"/>
            <a:chExt cx="5467005" cy="4274092"/>
          </a:xfrm>
        </p:grpSpPr>
        <p:sp>
          <p:nvSpPr>
            <p:cNvPr id="11" name="TextBox 11"/>
            <p:cNvSpPr txBox="1"/>
            <p:nvPr/>
          </p:nvSpPr>
          <p:spPr>
            <a:xfrm>
              <a:off x="0" y="-19050"/>
              <a:ext cx="5202426" cy="67197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just">
                <a:lnSpc>
                  <a:spcPts val="3750"/>
                </a:lnSpc>
                <a:spcBef>
                  <a:spcPct val="0"/>
                </a:spcBef>
              </a:pPr>
              <a:r>
                <a:rPr lang="en-US" sz="3600" b="1" spc="-60" dirty="0" err="1">
                  <a:solidFill>
                    <a:srgbClr val="5E17EB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ขั้นตอนที่</a:t>
              </a:r>
              <a:r>
                <a:rPr lang="en-US" sz="3600" b="1" spc="-60" dirty="0">
                  <a:solidFill>
                    <a:srgbClr val="5E17EB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1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784007"/>
              <a:ext cx="5467005" cy="347103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940"/>
                </a:lnSpc>
              </a:pPr>
              <a:r>
                <a:rPr lang="en-US" sz="2800" b="1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วิเคราะห์ปัญหาของสถานประกอบกิจการ</a:t>
              </a:r>
              <a:r>
                <a:rPr lang="en-US" sz="28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/</a:t>
              </a:r>
              <a:r>
                <a:rPr lang="en-US" sz="2800" b="1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ผู้ประกอบอาชีพ</a:t>
              </a:r>
              <a:r>
                <a:rPr lang="en-US" sz="28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en-US" sz="2800" b="1" u="sng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โดยใช้แบบคัดเลือกวิเคราะห์สภาพปัญหา</a:t>
              </a:r>
              <a:r>
                <a:rPr lang="en-US" sz="28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เพื่อให้สอดคล้องกับหลักสูตรกลางที่</a:t>
              </a:r>
              <a:r>
                <a:rPr lang="en-US" sz="2800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กำหนด </a:t>
              </a:r>
              <a:r>
                <a:rPr lang="th-TH" sz="2800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หรือหลักสูตรอื่นที่สอดคล้องกับปัญหา</a:t>
              </a:r>
              <a:endParaRPr 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marL="0" lvl="0" indent="0" algn="l">
                <a:lnSpc>
                  <a:spcPts val="2939"/>
                </a:lnSpc>
                <a:spcBef>
                  <a:spcPct val="0"/>
                </a:spcBef>
              </a:pPr>
              <a:r>
                <a:rPr lang="en-US" sz="28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*** </a:t>
              </a:r>
              <a:r>
                <a:rPr lang="en-US" sz="2800" b="1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อาจมีการสำรวจความคิดเห็น</a:t>
              </a:r>
              <a:r>
                <a:rPr lang="en-US" sz="2800" b="1" dirty="0" err="1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จาก</a:t>
              </a:r>
              <a:r>
                <a:rPr lang="th-TH" sz="2800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/>
              </a:r>
              <a:br>
                <a:rPr lang="th-TH" sz="2800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</a:br>
              <a:r>
                <a:rPr lang="en-US" sz="2800" b="1" dirty="0" err="1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ผู้</a:t>
              </a:r>
              <a:r>
                <a:rPr lang="en-US" sz="2800" b="1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ประกอบอาชีพหลากหลายกลุ่มอาชีพ</a:t>
              </a:r>
              <a:endParaRPr 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7067096" y="6309209"/>
            <a:ext cx="4210504" cy="2848421"/>
            <a:chOff x="0" y="-19050"/>
            <a:chExt cx="5614005" cy="3797895"/>
          </a:xfrm>
        </p:grpSpPr>
        <p:sp>
          <p:nvSpPr>
            <p:cNvPr id="14" name="TextBox 14"/>
            <p:cNvSpPr txBox="1"/>
            <p:nvPr/>
          </p:nvSpPr>
          <p:spPr>
            <a:xfrm>
              <a:off x="0" y="-19050"/>
              <a:ext cx="4994421" cy="69249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just">
                <a:lnSpc>
                  <a:spcPts val="3750"/>
                </a:lnSpc>
                <a:spcBef>
                  <a:spcPct val="0"/>
                </a:spcBef>
              </a:pPr>
              <a:r>
                <a:rPr lang="en-US" sz="3600" b="1" spc="-60" dirty="0" err="1">
                  <a:solidFill>
                    <a:srgbClr val="5E17EB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ขั้นตอนที่</a:t>
              </a:r>
              <a:r>
                <a:rPr lang="en-US" sz="3600" b="1" spc="-60" dirty="0">
                  <a:solidFill>
                    <a:srgbClr val="5E17EB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en-US" sz="3600" b="1" u="none" spc="-60" dirty="0">
                  <a:solidFill>
                    <a:srgbClr val="5E17EB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2</a:t>
              </a: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784007"/>
              <a:ext cx="5614005" cy="299483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2940"/>
                </a:lnSpc>
              </a:pPr>
              <a:r>
                <a:rPr lang="en-US" sz="2800" b="1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คัดเลือกสถานประกอบกิจการ</a:t>
              </a:r>
              <a:r>
                <a:rPr lang="en-US" sz="28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/</a:t>
              </a:r>
              <a:r>
                <a:rPr lang="en-US" sz="2800" b="1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ผู้ประกอบอาชีพที่ดำเนินการในธุรกิจประเภทเดียวกัน</a:t>
              </a:r>
              <a:r>
                <a:rPr lang="en-US" sz="28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en-US" sz="2800" b="1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และประสบปัญหาในลักษณะ</a:t>
              </a:r>
              <a:r>
                <a:rPr lang="en-US" sz="2800" b="1" dirty="0" err="1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เดียวกัน</a:t>
              </a:r>
              <a:r>
                <a:rPr lang="th-TH" sz="2800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/>
              </a:r>
              <a:br>
                <a:rPr lang="th-TH" sz="2800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</a:br>
              <a:r>
                <a:rPr lang="en-US" sz="2800" b="1" dirty="0" err="1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เพื่อ</a:t>
              </a:r>
              <a:r>
                <a:rPr lang="en-US" sz="2800" b="1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กำหนด</a:t>
              </a:r>
              <a:r>
                <a:rPr lang="en-US" sz="2800" b="1" dirty="0" err="1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เป็นกลุ่มเป้าหมายฝึกอบรม</a:t>
              </a:r>
              <a:endParaRPr lang="th-TH" sz="28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>
                <a:lnSpc>
                  <a:spcPts val="2940"/>
                </a:lnSpc>
              </a:pPr>
              <a:endParaRPr 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marL="0" lvl="0" indent="0" algn="ctr">
                <a:lnSpc>
                  <a:spcPts val="2939"/>
                </a:lnSpc>
                <a:spcBef>
                  <a:spcPct val="0"/>
                </a:spcBef>
              </a:pPr>
              <a:r>
                <a:rPr lang="en-US" sz="28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*** </a:t>
              </a:r>
              <a:r>
                <a:rPr lang="en-US" sz="2800" b="1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ไม่น้อยกว่า</a:t>
              </a:r>
              <a:r>
                <a:rPr lang="en-US" sz="28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 5 </a:t>
              </a:r>
              <a:r>
                <a:rPr lang="en-US" sz="2800" b="1" dirty="0" err="1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กลุ่ม</a:t>
              </a:r>
              <a:r>
                <a:rPr lang="th-TH" sz="2800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***</a:t>
              </a:r>
              <a:endParaRPr 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1630206" y="6309208"/>
            <a:ext cx="4143194" cy="3205570"/>
            <a:chOff x="0" y="-19050"/>
            <a:chExt cx="5524258" cy="4274092"/>
          </a:xfrm>
        </p:grpSpPr>
        <p:sp>
          <p:nvSpPr>
            <p:cNvPr id="17" name="TextBox 17"/>
            <p:cNvSpPr txBox="1"/>
            <p:nvPr/>
          </p:nvSpPr>
          <p:spPr>
            <a:xfrm>
              <a:off x="0" y="-19050"/>
              <a:ext cx="4994421" cy="67197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just">
                <a:lnSpc>
                  <a:spcPts val="3750"/>
                </a:lnSpc>
                <a:spcBef>
                  <a:spcPct val="0"/>
                </a:spcBef>
              </a:pPr>
              <a:r>
                <a:rPr lang="en-US" sz="3600" b="1" spc="-60" dirty="0" err="1">
                  <a:solidFill>
                    <a:srgbClr val="5E17EB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ขั้นตอน</a:t>
              </a:r>
              <a:r>
                <a:rPr lang="en-US" sz="3600" b="1" u="none" spc="-60" dirty="0">
                  <a:solidFill>
                    <a:srgbClr val="5E17EB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3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784007"/>
              <a:ext cx="5524258" cy="347103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2940"/>
                </a:lnSpc>
              </a:pPr>
              <a:r>
                <a:rPr lang="en-US" sz="2800" b="1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ดำเนินการฝึกอบรมตามหลักสูตรที่กำหนด</a:t>
              </a:r>
              <a:r>
                <a:rPr lang="en-US" sz="28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en-US" sz="2800" b="1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ระยะเวลา</a:t>
              </a:r>
              <a:r>
                <a:rPr lang="en-US" sz="28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 36 </a:t>
              </a:r>
              <a:r>
                <a:rPr lang="en-US" sz="2800" b="1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ชั่วโมง</a:t>
              </a:r>
              <a:r>
                <a:rPr lang="en-US" sz="28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en-US" sz="2800" b="1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โดยกำหนดช่วงเวลาและวิธีการฝึกอบรมในแบบเว้นช่วงระยะ</a:t>
              </a:r>
              <a:r>
                <a:rPr lang="en-US" sz="28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en-US" sz="2800" b="1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หรือแบบต่อเนื่องได้ตามความ</a:t>
              </a:r>
              <a:r>
                <a:rPr lang="en-US" sz="2800" b="1" dirty="0" err="1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เหมาะสม</a:t>
              </a:r>
              <a:r>
                <a:rPr lang="th-TH" sz="2800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/>
              </a:r>
              <a:br>
                <a:rPr lang="th-TH" sz="2800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</a:br>
              <a:r>
                <a:rPr lang="en-US" sz="2800" b="1" dirty="0" err="1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ของ</a:t>
              </a:r>
              <a:r>
                <a:rPr lang="en-US" sz="2800" b="1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แต่ละพื้นที่</a:t>
              </a:r>
              <a:endParaRPr 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marL="0" lvl="0" indent="0" algn="l">
                <a:lnSpc>
                  <a:spcPts val="2939"/>
                </a:lnSpc>
                <a:spcBef>
                  <a:spcPct val="0"/>
                </a:spcBef>
              </a:pPr>
              <a:r>
                <a:rPr lang="en-US" sz="28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*** </a:t>
              </a:r>
              <a:r>
                <a:rPr lang="en-US" sz="2800" b="1" dirty="0" err="1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รูปแบบ</a:t>
              </a:r>
              <a:r>
                <a:rPr lang="en-US" sz="28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 On Site , On Line </a:t>
              </a:r>
              <a:r>
                <a:rPr lang="en-US" sz="2800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,</a:t>
              </a:r>
              <a:r>
                <a:rPr lang="th-TH" sz="2800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/>
              </a:r>
              <a:br>
                <a:rPr lang="th-TH" sz="2800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</a:br>
              <a:r>
                <a:rPr lang="en-US" sz="2800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On </a:t>
              </a:r>
              <a:r>
                <a:rPr lang="en-US" sz="28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Hand ,On Demand  </a:t>
              </a:r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1028700" y="877949"/>
            <a:ext cx="10890030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000"/>
              </a:lnSpc>
            </a:pPr>
            <a:r>
              <a:rPr lang="en-US" sz="8000" b="1" spc="32" dirty="0" err="1">
                <a:solidFill>
                  <a:srgbClr val="3526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สรุปแนวทางการดำเนินงาน</a:t>
            </a:r>
            <a:endParaRPr lang="en-US" sz="8000" b="1" spc="32" dirty="0">
              <a:solidFill>
                <a:srgbClr val="35265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1455660" y="1009650"/>
            <a:ext cx="6222740" cy="16414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374"/>
              </a:lnSpc>
            </a:pPr>
            <a:r>
              <a:rPr lang="en-US" sz="5099" b="1" u="sng" spc="-10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การค้นหา</a:t>
            </a:r>
            <a:r>
              <a:rPr lang="en-US" sz="5099" b="1" u="sng" spc="-10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/</a:t>
            </a:r>
            <a:r>
              <a:rPr lang="en-US" sz="5099" b="1" u="sng" spc="-10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คัดเลือก</a:t>
            </a:r>
            <a:endParaRPr lang="th-TH" sz="5099" b="1" u="sng" spc="-10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algn="ctr">
              <a:lnSpc>
                <a:spcPts val="6374"/>
              </a:lnSpc>
            </a:pPr>
            <a:r>
              <a:rPr lang="en-US" sz="5099" b="1" u="sng" spc="-10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กลุ่มเป้าหมาย</a:t>
            </a:r>
            <a:r>
              <a:rPr lang="en-US" sz="5099" b="1" u="sng" spc="-10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เข้าอบรม</a:t>
            </a:r>
            <a:endParaRPr lang="en-US" sz="5099" b="1" u="sng" spc="-10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2" name="สามเหลี่ยมหน้าจั่ว 21">
            <a:hlinkClick r:id="rId9" action="ppaction://hlinkfile"/>
          </p:cNvPr>
          <p:cNvSpPr/>
          <p:nvPr/>
        </p:nvSpPr>
        <p:spPr>
          <a:xfrm>
            <a:off x="5867400" y="7277100"/>
            <a:ext cx="347045" cy="3048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83410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115132" y="3521690"/>
            <a:ext cx="4128999" cy="6033081"/>
            <a:chOff x="0" y="0"/>
            <a:chExt cx="1396723" cy="20408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96723" cy="2040820"/>
            </a:xfrm>
            <a:custGeom>
              <a:avLst/>
              <a:gdLst/>
              <a:ahLst/>
              <a:cxnLst/>
              <a:rect l="l" t="t" r="r" b="b"/>
              <a:pathLst>
                <a:path w="1396723" h="2040820">
                  <a:moveTo>
                    <a:pt x="0" y="0"/>
                  </a:moveTo>
                  <a:lnTo>
                    <a:pt x="1396723" y="0"/>
                  </a:lnTo>
                  <a:lnTo>
                    <a:pt x="1396723" y="2040820"/>
                  </a:lnTo>
                  <a:lnTo>
                    <a:pt x="0" y="2040820"/>
                  </a:lnTo>
                  <a:close/>
                </a:path>
              </a:pathLst>
            </a:custGeom>
            <a:solidFill>
              <a:srgbClr val="3C1092"/>
            </a:solid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763194" y="3373704"/>
            <a:ext cx="3583788" cy="735478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5000575" y="7417753"/>
            <a:ext cx="2219315" cy="4554564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>
            <a:off x="2009856" y="3495905"/>
            <a:ext cx="4463859" cy="6033081"/>
            <a:chOff x="0" y="0"/>
            <a:chExt cx="1509997" cy="204082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509997" cy="2040820"/>
            </a:xfrm>
            <a:custGeom>
              <a:avLst/>
              <a:gdLst/>
              <a:ahLst/>
              <a:cxnLst/>
              <a:rect l="l" t="t" r="r" b="b"/>
              <a:pathLst>
                <a:path w="1509997" h="2040820">
                  <a:moveTo>
                    <a:pt x="0" y="0"/>
                  </a:moveTo>
                  <a:lnTo>
                    <a:pt x="1509997" y="0"/>
                  </a:lnTo>
                  <a:lnTo>
                    <a:pt x="1509997" y="2040820"/>
                  </a:lnTo>
                  <a:lnTo>
                    <a:pt x="0" y="2040820"/>
                  </a:lnTo>
                  <a:close/>
                </a:path>
              </a:pathLst>
            </a:custGeom>
            <a:solidFill>
              <a:srgbClr val="122A72"/>
            </a:solidFill>
          </p:spPr>
        </p:sp>
      </p:grpSp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flipH="1">
            <a:off x="11015535" y="7417753"/>
            <a:ext cx="2219315" cy="4554564"/>
          </a:xfrm>
          <a:prstGeom prst="rect">
            <a:avLst/>
          </a:prstGeom>
        </p:spPr>
      </p:pic>
      <p:grpSp>
        <p:nvGrpSpPr>
          <p:cNvPr id="9" name="Group 9"/>
          <p:cNvGrpSpPr/>
          <p:nvPr/>
        </p:nvGrpSpPr>
        <p:grpSpPr>
          <a:xfrm>
            <a:off x="11936345" y="3535748"/>
            <a:ext cx="4128999" cy="6033081"/>
            <a:chOff x="0" y="0"/>
            <a:chExt cx="1396723" cy="204082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396723" cy="2040820"/>
            </a:xfrm>
            <a:custGeom>
              <a:avLst/>
              <a:gdLst/>
              <a:ahLst/>
              <a:cxnLst/>
              <a:rect l="l" t="t" r="r" b="b"/>
              <a:pathLst>
                <a:path w="1396723" h="2040820">
                  <a:moveTo>
                    <a:pt x="0" y="0"/>
                  </a:moveTo>
                  <a:lnTo>
                    <a:pt x="1396723" y="0"/>
                  </a:lnTo>
                  <a:lnTo>
                    <a:pt x="1396723" y="2040820"/>
                  </a:lnTo>
                  <a:lnTo>
                    <a:pt x="0" y="2040820"/>
                  </a:lnTo>
                  <a:close/>
                </a:path>
              </a:pathLst>
            </a:custGeom>
            <a:solidFill>
              <a:srgbClr val="310C79"/>
            </a:solidFill>
          </p:spPr>
        </p:sp>
      </p:grpSp>
      <p:sp>
        <p:nvSpPr>
          <p:cNvPr id="11" name="TextBox 11"/>
          <p:cNvSpPr txBox="1"/>
          <p:nvPr/>
        </p:nvSpPr>
        <p:spPr>
          <a:xfrm>
            <a:off x="2097220" y="3508578"/>
            <a:ext cx="4464199" cy="48474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199"/>
              </a:lnSpc>
            </a:pPr>
            <a:r>
              <a:rPr lang="en-US" sz="3600" b="1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การสมัครเข้าร่วมโครงการ</a:t>
            </a:r>
            <a:r>
              <a:rPr lang="en-US" sz="3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</a:p>
          <a:p>
            <a:pPr>
              <a:lnSpc>
                <a:spcPts val="4199"/>
              </a:lnSpc>
            </a:pPr>
            <a:r>
              <a:rPr lang="en-US" sz="3600" b="1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สถานประกอบกิจการ</a:t>
            </a:r>
            <a:r>
              <a:rPr lang="en-US" sz="3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/</a:t>
            </a:r>
          </a:p>
          <a:p>
            <a:pPr>
              <a:lnSpc>
                <a:spcPts val="4199"/>
              </a:lnSpc>
            </a:pPr>
            <a:r>
              <a:rPr lang="en-US" sz="3600" b="1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ผู้ประกอบอาชีพที่</a:t>
            </a:r>
            <a:r>
              <a:rPr lang="en-US" sz="36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ได้รับการ</a:t>
            </a:r>
            <a:r>
              <a:rPr lang="en-US" sz="3600" b="1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คัดเลือกเข้ารับการ</a:t>
            </a:r>
            <a:r>
              <a:rPr lang="en-US" sz="36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ฝึกอบรมต้องเขียน</a:t>
            </a:r>
            <a:r>
              <a:rPr lang="th-TH" sz="36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/>
            </a:r>
            <a:br>
              <a:rPr lang="th-TH" sz="36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en-US" sz="36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ใบสมัคร</a:t>
            </a:r>
            <a:r>
              <a:rPr lang="th-TH" sz="36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36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2 </a:t>
            </a:r>
            <a:r>
              <a:rPr lang="en-US" sz="3600" b="1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ฉบับ</a:t>
            </a:r>
            <a:r>
              <a:rPr lang="en-US" sz="3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3600" b="1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ประกอบด้วย</a:t>
            </a:r>
            <a:r>
              <a:rPr lang="en-US" sz="3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pPr>
              <a:lnSpc>
                <a:spcPts val="4199"/>
              </a:lnSpc>
            </a:pPr>
            <a:r>
              <a:rPr lang="en-US" sz="3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1. </a:t>
            </a:r>
            <a:r>
              <a:rPr lang="en-US" sz="3600" b="1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ใบสมัครรายบุคคล</a:t>
            </a:r>
            <a:r>
              <a:rPr lang="en-US" sz="3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 กพร.01 (</a:t>
            </a:r>
            <a:r>
              <a:rPr lang="en-US" sz="3600" b="1" dirty="0">
                <a:solidFill>
                  <a:srgbClr val="E9C4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A.</a:t>
            </a:r>
            <a:r>
              <a:rPr lang="en-US" sz="3600" b="1" dirty="0">
                <a:solidFill>
                  <a:srgbClr val="EBF2F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r>
              <a:rPr lang="en-US" sz="3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3600" b="1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และ</a:t>
            </a:r>
            <a:endParaRPr lang="en-US" sz="36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lvl="0" indent="0">
              <a:lnSpc>
                <a:spcPts val="4199"/>
              </a:lnSpc>
              <a:spcBef>
                <a:spcPct val="0"/>
              </a:spcBef>
            </a:pPr>
            <a:r>
              <a:rPr lang="en-US" sz="3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2. </a:t>
            </a:r>
            <a:r>
              <a:rPr lang="en-US" sz="3600" b="1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ใบสมัครรายสถานประกอบกิจการ</a:t>
            </a:r>
            <a:r>
              <a:rPr lang="en-US" sz="3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36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</a:t>
            </a:r>
            <a:r>
              <a:rPr lang="en-US" sz="3600" b="1" dirty="0">
                <a:solidFill>
                  <a:srgbClr val="E9C46A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B.</a:t>
            </a:r>
            <a:r>
              <a:rPr lang="en-US" sz="3600" b="1" dirty="0">
                <a:solidFill>
                  <a:srgbClr val="EBF2FA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7412212" y="6553123"/>
            <a:ext cx="3581521" cy="22615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40"/>
              </a:lnSpc>
            </a:pPr>
            <a:r>
              <a:rPr lang="en-US" sz="3200" b="1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ใบสมัครของกรมพัฒนาฝีมือแรงงาน</a:t>
            </a:r>
            <a:r>
              <a:rPr lang="en-US" sz="3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(</a:t>
            </a:r>
            <a:r>
              <a:rPr lang="en-US" sz="3200" b="1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รายบุคคล</a:t>
            </a:r>
            <a:r>
              <a:rPr lang="en-US" sz="3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กพร.01) </a:t>
            </a:r>
            <a:r>
              <a:rPr lang="en-US" sz="3200" b="1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โดยบันทึกข้อมูลลงในระบบสารสนเทศของกองแผนงานและสารสนเทศ</a:t>
            </a:r>
            <a:endParaRPr lang="en-US" sz="3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lvl="0" indent="0">
              <a:lnSpc>
                <a:spcPts val="2940"/>
              </a:lnSpc>
              <a:spcBef>
                <a:spcPct val="0"/>
              </a:spcBef>
            </a:pPr>
            <a:endParaRPr lang="en-US" sz="3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2125192" y="6800671"/>
            <a:ext cx="4002675" cy="18594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40"/>
              </a:lnSpc>
            </a:pPr>
            <a:r>
              <a:rPr lang="en-US" sz="3200" b="1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ใบสมัครเข้าร่วมโครงการ</a:t>
            </a:r>
            <a:r>
              <a:rPr lang="en-US" sz="3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(</a:t>
            </a:r>
            <a:r>
              <a:rPr lang="en-US" sz="3200" b="1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รายแห่ง</a:t>
            </a:r>
            <a:r>
              <a:rPr lang="en-US" sz="32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) </a:t>
            </a:r>
            <a:r>
              <a:rPr lang="en-US" sz="3200" b="1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ในระบบสารสนเทศที่กองพัฒนาศักยภาพแรงงาน</a:t>
            </a:r>
            <a:r>
              <a:rPr lang="en-US" sz="32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และผู้</a:t>
            </a:r>
            <a:r>
              <a:rPr lang="en-US" sz="3200" b="1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ประกอบ</a:t>
            </a:r>
            <a:r>
              <a:rPr lang="en-US" sz="32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กิจการ</a:t>
            </a:r>
            <a:r>
              <a:rPr lang="th-TH" sz="3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3200" b="1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กำหนด</a:t>
            </a:r>
            <a:endParaRPr lang="en-US" sz="3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lvl="0" indent="0">
              <a:lnSpc>
                <a:spcPts val="2940"/>
              </a:lnSpc>
              <a:spcBef>
                <a:spcPct val="0"/>
              </a:spcBef>
            </a:pPr>
            <a:endParaRPr lang="en-US" sz="32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8504115" y="3292632"/>
            <a:ext cx="1397713" cy="1767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4419"/>
              </a:lnSpc>
              <a:spcBef>
                <a:spcPct val="0"/>
              </a:spcBef>
            </a:pPr>
            <a:r>
              <a:rPr lang="en-US" sz="10299" dirty="0">
                <a:solidFill>
                  <a:srgbClr val="E9C46A"/>
                </a:solidFill>
                <a:latin typeface="Noto Sans Thai Condensed Bold"/>
              </a:rPr>
              <a:t>A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7832075" y="5662861"/>
            <a:ext cx="2657318" cy="3718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2875"/>
              </a:lnSpc>
              <a:spcBef>
                <a:spcPct val="0"/>
              </a:spcBef>
            </a:pPr>
            <a:r>
              <a:rPr lang="en-US" sz="4800" b="1" spc="-46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ข้อมูลรายบุคคล</a:t>
            </a:r>
            <a:endParaRPr lang="en-US" sz="4800" b="1" spc="-46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3370411" y="3366584"/>
            <a:ext cx="1397713" cy="1767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4419"/>
              </a:lnSpc>
              <a:spcBef>
                <a:spcPct val="0"/>
              </a:spcBef>
            </a:pPr>
            <a:r>
              <a:rPr lang="en-US" sz="10299" dirty="0">
                <a:solidFill>
                  <a:srgbClr val="E9C46A"/>
                </a:solidFill>
                <a:latin typeface="Noto Sans Thai Condensed Bold"/>
              </a:rPr>
              <a:t>B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2180881" y="5428745"/>
            <a:ext cx="3935264" cy="11368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2730"/>
              </a:lnSpc>
              <a:spcBef>
                <a:spcPct val="0"/>
              </a:spcBef>
            </a:pPr>
            <a:r>
              <a:rPr lang="en-US" sz="4800" b="1" spc="-43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</a:t>
            </a:r>
            <a:r>
              <a:rPr lang="en-US" sz="4800" b="1" spc="-43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ราย</a:t>
            </a:r>
            <a:endParaRPr lang="th-TH" sz="4800" b="1" spc="-43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lvl="0" indent="0" algn="ctr">
              <a:lnSpc>
                <a:spcPts val="2730"/>
              </a:lnSpc>
              <a:spcBef>
                <a:spcPct val="0"/>
              </a:spcBef>
            </a:pPr>
            <a:endParaRPr lang="th-TH" sz="4800" b="1" spc="-43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lvl="0" indent="0" algn="ctr">
              <a:lnSpc>
                <a:spcPts val="2730"/>
              </a:lnSpc>
              <a:spcBef>
                <a:spcPct val="0"/>
              </a:spcBef>
            </a:pPr>
            <a:r>
              <a:rPr lang="en-US" sz="4800" b="1" spc="-43" dirty="0" err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สถาน</a:t>
            </a:r>
            <a:r>
              <a:rPr lang="en-US" sz="4800" b="1" spc="-43" dirty="0" err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ประกอบกิจการ</a:t>
            </a:r>
            <a:endParaRPr lang="en-US" sz="4800" b="1" spc="-43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5739694" y="5508883"/>
            <a:ext cx="3039213" cy="4845122"/>
          </a:xfrm>
          <a:prstGeom prst="rect">
            <a:avLst/>
          </a:prstGeom>
        </p:spPr>
      </p:pic>
      <p:sp>
        <p:nvSpPr>
          <p:cNvPr id="19" name="TextBox 19"/>
          <p:cNvSpPr txBox="1"/>
          <p:nvPr/>
        </p:nvSpPr>
        <p:spPr>
          <a:xfrm>
            <a:off x="1028700" y="877949"/>
            <a:ext cx="10890030" cy="1069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000"/>
              </a:lnSpc>
            </a:pPr>
            <a:r>
              <a:rPr lang="en-US" sz="8000" b="1" spc="32" dirty="0" err="1">
                <a:solidFill>
                  <a:srgbClr val="35265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สรุปแนวทางการดำเนินงาน</a:t>
            </a:r>
            <a:endParaRPr lang="en-US" sz="8000" b="1" spc="32" dirty="0">
              <a:solidFill>
                <a:srgbClr val="35265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5942206" y="2049197"/>
            <a:ext cx="6044940" cy="8694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74"/>
              </a:lnSpc>
            </a:pPr>
            <a:r>
              <a:rPr lang="th-TH" sz="6000" b="1" u="sng" spc="-10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การสมัครฝึกอบรม</a:t>
            </a:r>
            <a:endParaRPr lang="en-US" sz="6000" b="1" u="sng" spc="-10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1" name="สามเหลี่ยมหน้าจั่ว 20">
            <a:hlinkClick r:id="rId8" action="ppaction://hlinkfile"/>
          </p:cNvPr>
          <p:cNvSpPr/>
          <p:nvPr/>
        </p:nvSpPr>
        <p:spPr>
          <a:xfrm>
            <a:off x="3733800" y="7690685"/>
            <a:ext cx="366919" cy="42461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1322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409958" y="6197479"/>
            <a:ext cx="18960752" cy="4486874"/>
            <a:chOff x="0" y="0"/>
            <a:chExt cx="4418370" cy="104556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418370" cy="1045564"/>
            </a:xfrm>
            <a:custGeom>
              <a:avLst/>
              <a:gdLst/>
              <a:ahLst/>
              <a:cxnLst/>
              <a:rect l="l" t="t" r="r" b="b"/>
              <a:pathLst>
                <a:path w="4418370" h="1045564">
                  <a:moveTo>
                    <a:pt x="0" y="0"/>
                  </a:moveTo>
                  <a:lnTo>
                    <a:pt x="4418370" y="0"/>
                  </a:lnTo>
                  <a:lnTo>
                    <a:pt x="4418370" y="1045564"/>
                  </a:lnTo>
                  <a:lnTo>
                    <a:pt x="0" y="1045564"/>
                  </a:lnTo>
                  <a:close/>
                </a:path>
              </a:pathLst>
            </a:custGeom>
            <a:solidFill>
              <a:srgbClr val="352652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209012" y="6221291"/>
            <a:ext cx="4031288" cy="2091059"/>
            <a:chOff x="0" y="-19051"/>
            <a:chExt cx="5375051" cy="2788079"/>
          </a:xfrm>
        </p:grpSpPr>
        <p:sp>
          <p:nvSpPr>
            <p:cNvPr id="5" name="TextBox 5"/>
            <p:cNvSpPr txBox="1"/>
            <p:nvPr/>
          </p:nvSpPr>
          <p:spPr>
            <a:xfrm>
              <a:off x="0" y="853973"/>
              <a:ext cx="5375051" cy="191505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en-US" sz="2800" b="1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ผ่าน</a:t>
              </a:r>
              <a:r>
                <a:rPr lang="en-US" sz="2800" b="1" dirty="0" err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ระบบรายงานโครงการที่กองพัฒนาศักยภาพแรงงานและ</a:t>
              </a:r>
              <a:endParaRPr lang="en-US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marL="0" lvl="0" indent="0" algn="l">
                <a:lnSpc>
                  <a:spcPts val="2800"/>
                </a:lnSpc>
                <a:spcBef>
                  <a:spcPct val="0"/>
                </a:spcBef>
              </a:pPr>
              <a:r>
                <a:rPr lang="en-US" sz="2800" b="1" dirty="0" err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ผู้ประกอบกิจการกำหนด</a:t>
              </a:r>
              <a:r>
                <a:rPr lang="en-US" sz="28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endParaRPr lang="th-TH" sz="2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marL="0" lvl="0" indent="0" algn="l">
                <a:lnSpc>
                  <a:spcPts val="2800"/>
                </a:lnSpc>
                <a:spcBef>
                  <a:spcPct val="0"/>
                </a:spcBef>
              </a:pPr>
              <a:r>
                <a:rPr lang="en-US" sz="2800" b="1" dirty="0" err="1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ภายใน</a:t>
              </a:r>
              <a:r>
                <a:rPr lang="en-US" sz="28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 15 </a:t>
              </a:r>
              <a:r>
                <a:rPr lang="th-TH" sz="28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วันก่อนการเปิดฝึกอบรม</a:t>
              </a:r>
              <a:r>
                <a:rPr lang="en-US" sz="28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endParaRPr lang="en-US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19051"/>
              <a:ext cx="5375051" cy="6497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3750"/>
                </a:lnSpc>
                <a:spcBef>
                  <a:spcPct val="0"/>
                </a:spcBef>
              </a:pPr>
              <a:r>
                <a:rPr lang="en-US" sz="3600" b="1" spc="-60" dirty="0" err="1">
                  <a:solidFill>
                    <a:srgbClr val="E76F5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การจัดส่งแผนปฏิบัติงาน</a:t>
              </a:r>
              <a:endParaRPr lang="en-US" sz="3600" b="1" spc="-60" dirty="0">
                <a:solidFill>
                  <a:srgbClr val="E76F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438026" y="6636150"/>
            <a:ext cx="4031288" cy="2452696"/>
            <a:chOff x="0" y="-19051"/>
            <a:chExt cx="5375051" cy="3270262"/>
          </a:xfrm>
        </p:grpSpPr>
        <p:sp>
          <p:nvSpPr>
            <p:cNvPr id="8" name="TextBox 8"/>
            <p:cNvSpPr txBox="1"/>
            <p:nvPr/>
          </p:nvSpPr>
          <p:spPr>
            <a:xfrm>
              <a:off x="0" y="853973"/>
              <a:ext cx="5375051" cy="239723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en-US" sz="2800" b="1" dirty="0" err="1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ติดตามและประเมินผลการฝึกอบรมเกี่ยวกับการประยุกต์ใช้ความรู้ของ</a:t>
              </a:r>
              <a:endParaRPr lang="en-US" sz="28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marL="0" lvl="0" indent="0" algn="l">
                <a:lnSpc>
                  <a:spcPts val="2800"/>
                </a:lnSpc>
                <a:spcBef>
                  <a:spcPct val="0"/>
                </a:spcBef>
              </a:pPr>
              <a:r>
                <a:rPr lang="en-US" sz="2800" b="1" dirty="0" err="1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ผู้ผ่านการฝึกอบรมเปรียบเทียบรายได้</a:t>
              </a:r>
              <a:r>
                <a:rPr lang="en-US" sz="2800" b="1" dirty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en-US" sz="2800" b="1" dirty="0" err="1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ก่อน</a:t>
              </a:r>
              <a:r>
                <a:rPr lang="en-US" sz="2800" b="1" dirty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– </a:t>
              </a:r>
              <a:r>
                <a:rPr lang="en-US" sz="2800" b="1" dirty="0" err="1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หลังการฝึกอบรม</a:t>
              </a:r>
              <a:r>
                <a:rPr lang="en-US" sz="2800" b="1" dirty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en-US" sz="2800" b="1" dirty="0" err="1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หรือ</a:t>
              </a:r>
              <a:r>
                <a:rPr lang="en-US" sz="2800" b="1" dirty="0" err="1" smtClean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ต้นทุน</a:t>
              </a:r>
              <a:r>
                <a:rPr lang="th-TH" sz="2800" b="1" dirty="0" smtClean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/>
              </a:r>
              <a:br>
                <a:rPr lang="th-TH" sz="2800" b="1" dirty="0" smtClean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</a:br>
              <a:r>
                <a:rPr lang="en-US" sz="2800" b="1" dirty="0" err="1" smtClean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การ</a:t>
              </a:r>
              <a:r>
                <a:rPr lang="en-US" sz="2800" b="1" dirty="0" err="1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ผลิต</a:t>
              </a:r>
              <a:r>
                <a:rPr lang="en-US" sz="2800" b="1" dirty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en-US" sz="2800" b="1" dirty="0" err="1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ก่อน</a:t>
              </a:r>
              <a:r>
                <a:rPr lang="en-US" sz="2800" b="1" dirty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– </a:t>
              </a:r>
              <a:r>
                <a:rPr lang="en-US" sz="2800" b="1" dirty="0" err="1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หลัง</a:t>
              </a:r>
              <a:r>
                <a:rPr lang="en-US" sz="2800" b="1" dirty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en-US" sz="2800" b="1" dirty="0" err="1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การฝึกอบรม</a:t>
              </a:r>
              <a:r>
                <a:rPr lang="en-US" sz="2800" b="1" dirty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19051"/>
              <a:ext cx="5375051" cy="67197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3750"/>
                </a:lnSpc>
                <a:spcBef>
                  <a:spcPct val="0"/>
                </a:spcBef>
              </a:pPr>
              <a:r>
                <a:rPr lang="en-US" sz="3600" b="1" spc="-60" dirty="0" err="1">
                  <a:solidFill>
                    <a:srgbClr val="E76F5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การติดตามประเมินผล</a:t>
              </a:r>
              <a:endParaRPr lang="en-US" sz="3600" b="1" spc="-60" dirty="0">
                <a:solidFill>
                  <a:srgbClr val="E76F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8805610" y="6636150"/>
            <a:ext cx="4259670" cy="2452696"/>
            <a:chOff x="-13065" y="-19051"/>
            <a:chExt cx="5679560" cy="3270261"/>
          </a:xfrm>
        </p:grpSpPr>
        <p:sp>
          <p:nvSpPr>
            <p:cNvPr id="11" name="TextBox 11"/>
            <p:cNvSpPr txBox="1"/>
            <p:nvPr/>
          </p:nvSpPr>
          <p:spPr>
            <a:xfrm>
              <a:off x="-13065" y="833454"/>
              <a:ext cx="5666495" cy="241775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en-US" sz="2000" dirty="0">
                  <a:solidFill>
                    <a:srgbClr val="FFFFFF"/>
                  </a:solidFill>
                  <a:latin typeface="Prompt Light Bold"/>
                </a:rPr>
                <a:t> </a:t>
              </a:r>
              <a:r>
                <a:rPr lang="en-US" sz="2800" b="1" dirty="0" err="1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รายงานผลผ่านระบบสารสนเทศของหน่วยงาน</a:t>
              </a:r>
              <a:r>
                <a:rPr lang="en-US" sz="2800" b="1" dirty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(Datacenter) </a:t>
              </a:r>
              <a:r>
                <a:rPr lang="en-US" sz="2800" b="1" dirty="0" err="1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และรายงานผลผ่านระบบ</a:t>
              </a:r>
              <a:r>
                <a:rPr lang="en-US" sz="2800" b="1" dirty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/</a:t>
              </a:r>
              <a:r>
                <a:rPr lang="en-US" sz="2800" b="1" dirty="0" err="1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ช่องทางของ</a:t>
              </a:r>
              <a:r>
                <a:rPr lang="en-US" sz="2800" b="1" dirty="0" err="1" smtClean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โครงการ</a:t>
              </a:r>
              <a:r>
                <a:rPr lang="th-TH" sz="2800" b="1" dirty="0" smtClean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/>
              </a:r>
              <a:br>
                <a:rPr lang="th-TH" sz="2800" b="1" dirty="0" smtClean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</a:br>
              <a:r>
                <a:rPr lang="en-US" sz="2800" b="1" dirty="0" err="1" smtClean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ที่</a:t>
              </a:r>
              <a:r>
                <a:rPr lang="en-US" sz="2800" b="1" dirty="0" err="1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กองพัฒนาศักยภาพแรงงานและ</a:t>
              </a:r>
              <a:endParaRPr lang="en-US" sz="28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marL="0" lvl="0" indent="0" algn="l">
                <a:lnSpc>
                  <a:spcPts val="2800"/>
                </a:lnSpc>
                <a:spcBef>
                  <a:spcPct val="0"/>
                </a:spcBef>
              </a:pPr>
              <a:r>
                <a:rPr lang="en-US" sz="2800" b="1" dirty="0" err="1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ผู้ประกอบกิจการกำหนด</a:t>
              </a:r>
              <a:r>
                <a:rPr lang="en-US" sz="2800" b="1" dirty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19051"/>
              <a:ext cx="5666495" cy="67197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3750"/>
                </a:lnSpc>
                <a:spcBef>
                  <a:spcPct val="0"/>
                </a:spcBef>
              </a:pPr>
              <a:r>
                <a:rPr lang="en-US" sz="3600" b="1" spc="-60" dirty="0" err="1">
                  <a:solidFill>
                    <a:srgbClr val="E76F5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การรายงานผล</a:t>
              </a:r>
              <a:endParaRPr lang="en-US" sz="3600" b="1" spc="-60" dirty="0">
                <a:solidFill>
                  <a:srgbClr val="E76F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1828800" y="2476500"/>
            <a:ext cx="10605954" cy="12054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9350"/>
              </a:lnSpc>
              <a:spcBef>
                <a:spcPct val="0"/>
              </a:spcBef>
            </a:pPr>
            <a:r>
              <a:rPr lang="en-US" sz="13800" b="1" spc="33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การรายงานผล</a:t>
            </a:r>
            <a:endParaRPr lang="en-US" sz="13800" b="1" spc="33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369448" y="3757382"/>
            <a:ext cx="6656714" cy="2565861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5376993" y="-446688"/>
            <a:ext cx="4143544" cy="6644167"/>
          </a:xfrm>
          <a:prstGeom prst="rect">
            <a:avLst/>
          </a:prstGeom>
        </p:spPr>
      </p:pic>
      <p:grpSp>
        <p:nvGrpSpPr>
          <p:cNvPr id="16" name="Group 16"/>
          <p:cNvGrpSpPr/>
          <p:nvPr/>
        </p:nvGrpSpPr>
        <p:grpSpPr>
          <a:xfrm>
            <a:off x="13477390" y="6221292"/>
            <a:ext cx="4619350" cy="4150633"/>
            <a:chOff x="-37256" y="-19050"/>
            <a:chExt cx="6159133" cy="5534177"/>
          </a:xfrm>
        </p:grpSpPr>
        <p:sp>
          <p:nvSpPr>
            <p:cNvPr id="17" name="TextBox 17"/>
            <p:cNvSpPr txBox="1"/>
            <p:nvPr/>
          </p:nvSpPr>
          <p:spPr>
            <a:xfrm>
              <a:off x="-37256" y="727491"/>
              <a:ext cx="6121877" cy="478763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en-US" sz="2000" dirty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en-US" sz="2800" b="1" dirty="0" err="1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ส่งสรุปผลการดำเนินงานในรูปแบบไฟล์อิเล็กทรอนิกส์</a:t>
              </a:r>
              <a:r>
                <a:rPr lang="en-US" sz="2800" b="1" dirty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(.pdf) </a:t>
              </a:r>
              <a:r>
                <a:rPr lang="en-US" sz="2800" b="1" dirty="0" err="1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หลังการสิ้นสุดการฝึกอบรมไม่เกิน</a:t>
              </a:r>
              <a:r>
                <a:rPr lang="en-US" sz="2800" b="1" dirty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15 </a:t>
              </a:r>
              <a:r>
                <a:rPr lang="en-US" sz="2800" b="1" dirty="0" err="1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วัน</a:t>
              </a:r>
              <a:r>
                <a:rPr lang="en-US" sz="2800" b="1" dirty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en-US" sz="2800" b="1" dirty="0" err="1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ประกอบด้วย</a:t>
              </a:r>
              <a:r>
                <a:rPr lang="en-US" sz="2800" b="1" dirty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en-US" sz="2800" b="1" dirty="0" err="1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บทสรุปสำหรับผู้บริหาร</a:t>
              </a:r>
              <a:r>
                <a:rPr lang="en-US" sz="2800" b="1" dirty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en-US" sz="2800" b="1" dirty="0" err="1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ข้อมูลโครงการ</a:t>
              </a:r>
              <a:r>
                <a:rPr lang="en-US" sz="2800" b="1" dirty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en-US" sz="2800" b="1" dirty="0" err="1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ข้อมูลกลุ่มสถานประกอบกิจการ</a:t>
              </a:r>
              <a:r>
                <a:rPr lang="en-US" sz="2800" b="1" dirty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/</a:t>
              </a:r>
              <a:r>
                <a:rPr lang="en-US" sz="2800" b="1" dirty="0" err="1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ผู้ประกอบอาชีพ</a:t>
              </a:r>
              <a:r>
                <a:rPr lang="en-US" sz="2800" b="1" dirty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en-US" sz="2800" b="1" dirty="0" err="1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ข้อมูลการดำเนินการ</a:t>
              </a:r>
              <a:r>
                <a:rPr lang="en-US" sz="2800" b="1" dirty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en-US" sz="2800" b="1" dirty="0" err="1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และสรุปผลการดำเนินโครงการ</a:t>
              </a:r>
              <a:r>
                <a:rPr lang="en-US" sz="2800" b="1" dirty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en-US" sz="2800" b="1" dirty="0" err="1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พร้อมแนบไฟล์รูปกิจกรรม</a:t>
              </a:r>
              <a:r>
                <a:rPr lang="en-US" sz="2800" b="1" dirty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en-US" sz="2800" b="1" dirty="0" err="1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จำนวน</a:t>
              </a:r>
              <a:r>
                <a:rPr lang="en-US" sz="2800" b="1" dirty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4 </a:t>
              </a:r>
              <a:r>
                <a:rPr lang="en-US" sz="2800" b="1" dirty="0" err="1" smtClean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รูป</a:t>
              </a:r>
              <a:r>
                <a:rPr lang="th-TH" sz="2800" b="1" dirty="0" smtClean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/>
              </a:r>
              <a:br>
                <a:rPr lang="th-TH" sz="2800" b="1" dirty="0" smtClean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</a:br>
              <a:r>
                <a:rPr lang="en-US" sz="2800" b="1" dirty="0" err="1" smtClean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ผ่าน</a:t>
              </a:r>
              <a:r>
                <a:rPr lang="en-US" sz="2800" b="1" dirty="0" err="1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ระบบรายงานผล</a:t>
              </a:r>
              <a:r>
                <a:rPr lang="en-US" sz="2800" b="1" dirty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th-TH" sz="2800" b="1" dirty="0" smtClean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/>
              </a:r>
              <a:br>
                <a:rPr lang="th-TH" sz="2800" b="1" dirty="0" smtClean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</a:br>
              <a:r>
                <a:rPr lang="en-US" sz="2800" b="1" dirty="0" err="1" smtClean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ภายใน</a:t>
              </a:r>
              <a:r>
                <a:rPr lang="en-US" sz="2800" b="1" dirty="0" err="1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วันที่</a:t>
              </a:r>
              <a:r>
                <a:rPr lang="en-US" sz="2800" b="1" dirty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31 </a:t>
              </a:r>
              <a:r>
                <a:rPr lang="en-US" sz="2800" b="1" dirty="0" err="1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สิงหาคม</a:t>
              </a:r>
              <a:r>
                <a:rPr lang="en-US" sz="2800" b="1" dirty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2565</a:t>
              </a:r>
              <a:endParaRPr lang="en-US" sz="2000" b="1" dirty="0">
                <a:solidFill>
                  <a:srgbClr val="FFFFFF"/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  <a:p>
              <a:pPr marL="0" lvl="0" indent="0" algn="l">
                <a:lnSpc>
                  <a:spcPts val="2800"/>
                </a:lnSpc>
                <a:spcBef>
                  <a:spcPct val="0"/>
                </a:spcBef>
              </a:pPr>
              <a:r>
                <a:rPr lang="en-US" sz="900" dirty="0">
                  <a:solidFill>
                    <a:srgbClr val="FFFFFF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19050"/>
              <a:ext cx="6121877" cy="67197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3750"/>
                </a:lnSpc>
                <a:spcBef>
                  <a:spcPct val="0"/>
                </a:spcBef>
              </a:pPr>
              <a:r>
                <a:rPr lang="en-US" sz="3600" b="1" spc="-60" dirty="0" err="1">
                  <a:solidFill>
                    <a:srgbClr val="E76F5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H SarabunPSK" panose="020B0500040200020003" pitchFamily="34" charset="-34"/>
                  <a:cs typeface="TH SarabunPSK" panose="020B0500040200020003" pitchFamily="34" charset="-34"/>
                </a:rPr>
                <a:t>สรุปผลโครงการ</a:t>
              </a:r>
              <a:endParaRPr lang="en-US" sz="3600" b="1" spc="-60" dirty="0">
                <a:solidFill>
                  <a:srgbClr val="E76F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</p:grpSp>
      <p:sp>
        <p:nvSpPr>
          <p:cNvPr id="19" name="สามเหลี่ยมหน้าจั่ว 18">
            <a:hlinkClick r:id="rId6" action="ppaction://hlinkfile"/>
          </p:cNvPr>
          <p:cNvSpPr/>
          <p:nvPr/>
        </p:nvSpPr>
        <p:spPr>
          <a:xfrm>
            <a:off x="3429000" y="8172598"/>
            <a:ext cx="304800" cy="386679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0" name="สามเหลี่ยมหน้าจั่ว 19">
            <a:hlinkClick r:id="rId7" action="ppaction://hlinkfile"/>
          </p:cNvPr>
          <p:cNvSpPr/>
          <p:nvPr/>
        </p:nvSpPr>
        <p:spPr>
          <a:xfrm>
            <a:off x="16764000" y="9486900"/>
            <a:ext cx="262162" cy="381000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1" name="สามเหลี่ยมหน้าจั่ว 20">
            <a:hlinkClick r:id="rId8" action="ppaction://hlinkfile"/>
          </p:cNvPr>
          <p:cNvSpPr/>
          <p:nvPr/>
        </p:nvSpPr>
        <p:spPr>
          <a:xfrm>
            <a:off x="11277600" y="8768668"/>
            <a:ext cx="304800" cy="417424"/>
          </a:xfrm>
          <a:prstGeom prst="triangl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2705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C1ABDA73-CEFD-40BD-9C87-EEA276BD5021}"/>
              </a:ext>
            </a:extLst>
          </p:cNvPr>
          <p:cNvSpPr/>
          <p:nvPr/>
        </p:nvSpPr>
        <p:spPr>
          <a:xfrm>
            <a:off x="0" y="0"/>
            <a:ext cx="18288000" cy="6878472"/>
          </a:xfrm>
          <a:prstGeom prst="rect">
            <a:avLst/>
          </a:prstGeom>
          <a:blipFill>
            <a:blip r:embed="rId2"/>
            <a:stretch>
              <a:fillRect t="-46000" b="-12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A5161CD8-A48F-4779-A7A9-350C513C2C8D}"/>
              </a:ext>
            </a:extLst>
          </p:cNvPr>
          <p:cNvSpPr/>
          <p:nvPr/>
        </p:nvSpPr>
        <p:spPr>
          <a:xfrm>
            <a:off x="0" y="26377"/>
            <a:ext cx="18288000" cy="6878472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xmlns="" id="{2D1EB098-F5E4-4F3A-AD43-17FACCC7B70A}"/>
              </a:ext>
            </a:extLst>
          </p:cNvPr>
          <p:cNvGrpSpPr/>
          <p:nvPr/>
        </p:nvGrpSpPr>
        <p:grpSpPr>
          <a:xfrm>
            <a:off x="457201" y="7225182"/>
            <a:ext cx="16660211" cy="2907668"/>
            <a:chOff x="331154" y="5172502"/>
            <a:chExt cx="11106807" cy="1938445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xmlns="" id="{EAC67798-F30C-46A5-8126-63DFD72DA103}"/>
                </a:ext>
              </a:extLst>
            </p:cNvPr>
            <p:cNvGrpSpPr/>
            <p:nvPr/>
          </p:nvGrpSpPr>
          <p:grpSpPr>
            <a:xfrm>
              <a:off x="1817060" y="5172502"/>
              <a:ext cx="783056" cy="783055"/>
              <a:chOff x="2948848" y="5172502"/>
              <a:chExt cx="783056" cy="783055"/>
            </a:xfrm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xmlns="" id="{AF982222-9887-4E34-AFAE-8957705BC6B7}"/>
                  </a:ext>
                </a:extLst>
              </p:cNvPr>
              <p:cNvSpPr/>
              <p:nvPr/>
            </p:nvSpPr>
            <p:spPr>
              <a:xfrm>
                <a:off x="2948848" y="5172502"/>
                <a:ext cx="783056" cy="78305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/>
              </a:p>
            </p:txBody>
          </p:sp>
          <p:sp>
            <p:nvSpPr>
              <p:cNvPr id="10" name="Freeform 24">
                <a:extLst>
                  <a:ext uri="{FF2B5EF4-FFF2-40B4-BE49-F238E27FC236}">
                    <a16:creationId xmlns:a16="http://schemas.microsoft.com/office/drawing/2014/main" xmlns="" id="{D7AD68F7-3B70-4E5A-A41B-6AC8B2B79306}"/>
                  </a:ext>
                </a:extLst>
              </p:cNvPr>
              <p:cNvSpPr/>
              <p:nvPr/>
            </p:nvSpPr>
            <p:spPr>
              <a:xfrm>
                <a:off x="3111566" y="5357578"/>
                <a:ext cx="457621" cy="412902"/>
              </a:xfrm>
              <a:custGeom>
                <a:avLst/>
                <a:gdLst>
                  <a:gd name="connsiteX0" fmla="*/ 154760 w 299964"/>
                  <a:gd name="connsiteY0" fmla="*/ 63510 h 270650"/>
                  <a:gd name="connsiteX1" fmla="*/ 256754 w 299964"/>
                  <a:gd name="connsiteY1" fmla="*/ 137360 h 270650"/>
                  <a:gd name="connsiteX2" fmla="*/ 255178 w 299964"/>
                  <a:gd name="connsiteY2" fmla="*/ 270650 h 270650"/>
                  <a:gd name="connsiteX3" fmla="*/ 192923 w 299964"/>
                  <a:gd name="connsiteY3" fmla="*/ 270650 h 270650"/>
                  <a:gd name="connsiteX4" fmla="*/ 192923 w 299964"/>
                  <a:gd name="connsiteY4" fmla="*/ 170683 h 270650"/>
                  <a:gd name="connsiteX5" fmla="*/ 115245 w 299964"/>
                  <a:gd name="connsiteY5" fmla="*/ 170683 h 270650"/>
                  <a:gd name="connsiteX6" fmla="*/ 115245 w 299964"/>
                  <a:gd name="connsiteY6" fmla="*/ 270650 h 270650"/>
                  <a:gd name="connsiteX7" fmla="*/ 51414 w 299964"/>
                  <a:gd name="connsiteY7" fmla="*/ 270650 h 270650"/>
                  <a:gd name="connsiteX8" fmla="*/ 51414 w 299964"/>
                  <a:gd name="connsiteY8" fmla="*/ 137360 h 270650"/>
                  <a:gd name="connsiteX9" fmla="*/ 154760 w 299964"/>
                  <a:gd name="connsiteY9" fmla="*/ 63510 h 270650"/>
                  <a:gd name="connsiteX10" fmla="*/ 149441 w 299964"/>
                  <a:gd name="connsiteY10" fmla="*/ 111 h 270650"/>
                  <a:gd name="connsiteX11" fmla="*/ 167828 w 299964"/>
                  <a:gd name="connsiteY11" fmla="*/ 6100 h 270650"/>
                  <a:gd name="connsiteX12" fmla="*/ 291622 w 299964"/>
                  <a:gd name="connsiteY12" fmla="*/ 91255 h 270650"/>
                  <a:gd name="connsiteX13" fmla="*/ 296572 w 299964"/>
                  <a:gd name="connsiteY13" fmla="*/ 118025 h 270650"/>
                  <a:gd name="connsiteX14" fmla="*/ 269802 w 299964"/>
                  <a:gd name="connsiteY14" fmla="*/ 122975 h 270650"/>
                  <a:gd name="connsiteX15" fmla="*/ 151955 w 299964"/>
                  <a:gd name="connsiteY15" fmla="*/ 41912 h 270650"/>
                  <a:gd name="connsiteX16" fmla="*/ 30393 w 299964"/>
                  <a:gd name="connsiteY16" fmla="*/ 128186 h 270650"/>
                  <a:gd name="connsiteX17" fmla="*/ 3553 w 299964"/>
                  <a:gd name="connsiteY17" fmla="*/ 123629 h 270650"/>
                  <a:gd name="connsiteX18" fmla="*/ 8110 w 299964"/>
                  <a:gd name="connsiteY18" fmla="*/ 96789 h 270650"/>
                  <a:gd name="connsiteX19" fmla="*/ 134860 w 299964"/>
                  <a:gd name="connsiteY19" fmla="*/ 6832 h 270650"/>
                  <a:gd name="connsiteX20" fmla="*/ 134875 w 299964"/>
                  <a:gd name="connsiteY20" fmla="*/ 6798 h 270650"/>
                  <a:gd name="connsiteX21" fmla="*/ 149441 w 299964"/>
                  <a:gd name="connsiteY21" fmla="*/ 111 h 27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9964" h="270650">
                    <a:moveTo>
                      <a:pt x="154760" y="63510"/>
                    </a:moveTo>
                    <a:lnTo>
                      <a:pt x="256754" y="137360"/>
                    </a:lnTo>
                    <a:lnTo>
                      <a:pt x="255178" y="270650"/>
                    </a:lnTo>
                    <a:lnTo>
                      <a:pt x="192923" y="270650"/>
                    </a:lnTo>
                    <a:lnTo>
                      <a:pt x="192923" y="170683"/>
                    </a:lnTo>
                    <a:lnTo>
                      <a:pt x="115245" y="170683"/>
                    </a:lnTo>
                    <a:lnTo>
                      <a:pt x="115245" y="270650"/>
                    </a:lnTo>
                    <a:lnTo>
                      <a:pt x="51414" y="270650"/>
                    </a:lnTo>
                    <a:lnTo>
                      <a:pt x="51414" y="137360"/>
                    </a:lnTo>
                    <a:cubicBezTo>
                      <a:pt x="86988" y="109892"/>
                      <a:pt x="127741" y="83324"/>
                      <a:pt x="154760" y="63510"/>
                    </a:cubicBezTo>
                    <a:close/>
                    <a:moveTo>
                      <a:pt x="149441" y="111"/>
                    </a:moveTo>
                    <a:cubicBezTo>
                      <a:pt x="154487" y="-456"/>
                      <a:pt x="160170" y="1089"/>
                      <a:pt x="167828" y="6100"/>
                    </a:cubicBezTo>
                    <a:lnTo>
                      <a:pt x="291622" y="91255"/>
                    </a:lnTo>
                    <a:cubicBezTo>
                      <a:pt x="300381" y="97280"/>
                      <a:pt x="302598" y="109265"/>
                      <a:pt x="296572" y="118025"/>
                    </a:cubicBezTo>
                    <a:cubicBezTo>
                      <a:pt x="290547" y="126784"/>
                      <a:pt x="278561" y="129001"/>
                      <a:pt x="269802" y="122975"/>
                    </a:cubicBezTo>
                    <a:lnTo>
                      <a:pt x="151955" y="41912"/>
                    </a:lnTo>
                    <a:lnTo>
                      <a:pt x="30393" y="128186"/>
                    </a:lnTo>
                    <a:cubicBezTo>
                      <a:pt x="21723" y="134339"/>
                      <a:pt x="9706" y="132299"/>
                      <a:pt x="3553" y="123629"/>
                    </a:cubicBezTo>
                    <a:cubicBezTo>
                      <a:pt x="-2601" y="114959"/>
                      <a:pt x="-560" y="102942"/>
                      <a:pt x="8110" y="96789"/>
                    </a:cubicBezTo>
                    <a:lnTo>
                      <a:pt x="134860" y="6832"/>
                    </a:lnTo>
                    <a:cubicBezTo>
                      <a:pt x="134865" y="6821"/>
                      <a:pt x="134870" y="6809"/>
                      <a:pt x="134875" y="6798"/>
                    </a:cubicBezTo>
                    <a:cubicBezTo>
                      <a:pt x="139986" y="3359"/>
                      <a:pt x="144395" y="679"/>
                      <a:pt x="149441" y="11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sz="30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xmlns="" id="{F168C9DF-A4CD-4BBC-B9B6-570DC1998F8F}"/>
                </a:ext>
              </a:extLst>
            </p:cNvPr>
            <p:cNvSpPr txBox="1"/>
            <p:nvPr/>
          </p:nvSpPr>
          <p:spPr>
            <a:xfrm>
              <a:off x="331154" y="6161969"/>
              <a:ext cx="4212491" cy="9489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thaiDist">
                <a:lnSpc>
                  <a:spcPts val="2520"/>
                </a:lnSpc>
              </a:pPr>
              <a:r>
                <a:rPr lang="en-US" sz="2800" b="1" dirty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Address</a:t>
              </a:r>
              <a:r>
                <a:rPr 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: </a:t>
              </a:r>
              <a:r>
                <a:rPr lang="th-TH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กองพัฒนาศักยภาพแรงงานและผู้ประกอบกิจการ</a:t>
              </a:r>
            </a:p>
            <a:p>
              <a:pPr algn="thaiDist">
                <a:lnSpc>
                  <a:spcPts val="2520"/>
                </a:lnSpc>
              </a:pPr>
              <a:r>
                <a:rPr 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             </a:t>
              </a:r>
              <a:r>
                <a:rPr lang="th-TH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ชั้น </a:t>
              </a:r>
              <a:r>
                <a:rPr lang="th-TH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6 อาคารกรมพัฒนาฝีมือแรงงาน กระทรวงแรงงาน</a:t>
              </a:r>
            </a:p>
            <a:p>
              <a:pPr algn="thaiDist">
                <a:lnSpc>
                  <a:spcPts val="2520"/>
                </a:lnSpc>
              </a:pPr>
              <a:r>
                <a:rPr 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             </a:t>
              </a:r>
              <a:r>
                <a:rPr lang="th-TH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ถนน</a:t>
              </a:r>
              <a:r>
                <a:rPr lang="th-TH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มิตรไมตรี แขวงดินแดง เขตดินแดง</a:t>
              </a:r>
            </a:p>
            <a:p>
              <a:pPr algn="thaiDist"/>
              <a:r>
                <a:rPr 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             </a:t>
              </a:r>
              <a:r>
                <a:rPr lang="th-TH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กรุงเทพมหานคร </a:t>
              </a:r>
              <a:r>
                <a:rPr lang="th-TH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10400</a:t>
              </a:r>
              <a:endPara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H SarabunPSK" panose="020B0500040200020003" pitchFamily="34" charset="-34"/>
                <a:cs typeface="TH SarabunPSK" panose="020B0500040200020003" pitchFamily="34" charset="-34"/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xmlns="" id="{6F5BA1EB-6FC5-4983-892F-A87E0E1B04A6}"/>
                </a:ext>
              </a:extLst>
            </p:cNvPr>
            <p:cNvGrpSpPr/>
            <p:nvPr/>
          </p:nvGrpSpPr>
          <p:grpSpPr>
            <a:xfrm>
              <a:off x="5677903" y="5172502"/>
              <a:ext cx="783056" cy="783055"/>
              <a:chOff x="5962193" y="5172502"/>
              <a:chExt cx="783056" cy="783055"/>
            </a:xfrm>
          </p:grpSpPr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xmlns="" id="{F22BE044-C61A-4878-B050-2C8EFE976278}"/>
                  </a:ext>
                </a:extLst>
              </p:cNvPr>
              <p:cNvSpPr/>
              <p:nvPr/>
            </p:nvSpPr>
            <p:spPr>
              <a:xfrm>
                <a:off x="5962193" y="5172502"/>
                <a:ext cx="783056" cy="78305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/>
              </a:p>
            </p:txBody>
          </p:sp>
          <p:sp>
            <p:nvSpPr>
              <p:cNvPr id="12" name="Freeform 16">
                <a:extLst>
                  <a:ext uri="{FF2B5EF4-FFF2-40B4-BE49-F238E27FC236}">
                    <a16:creationId xmlns:a16="http://schemas.microsoft.com/office/drawing/2014/main" xmlns="" id="{6BB1F4D0-9503-4A16-BDBD-19AD45A70C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73427" y="5372909"/>
                <a:ext cx="360589" cy="382241"/>
              </a:xfrm>
              <a:custGeom>
                <a:avLst/>
                <a:gdLst>
                  <a:gd name="connsiteX0" fmla="*/ 635731 w 2840325"/>
                  <a:gd name="connsiteY0" fmla="*/ 0 h 2761002"/>
                  <a:gd name="connsiteX1" fmla="*/ 729847 w 2840325"/>
                  <a:gd name="connsiteY1" fmla="*/ 3774 h 2761002"/>
                  <a:gd name="connsiteX2" fmla="*/ 1173306 w 2840325"/>
                  <a:gd name="connsiteY2" fmla="*/ 727041 h 2761002"/>
                  <a:gd name="connsiteX3" fmla="*/ 1154081 w 2840325"/>
                  <a:gd name="connsiteY3" fmla="*/ 759764 h 2761002"/>
                  <a:gd name="connsiteX4" fmla="*/ 697279 w 2840325"/>
                  <a:gd name="connsiteY4" fmla="*/ 987452 h 2761002"/>
                  <a:gd name="connsiteX5" fmla="*/ 1805584 w 2840325"/>
                  <a:gd name="connsiteY5" fmla="*/ 2170143 h 2761002"/>
                  <a:gd name="connsiteX6" fmla="*/ 2031669 w 2840325"/>
                  <a:gd name="connsiteY6" fmla="*/ 1788252 h 2761002"/>
                  <a:gd name="connsiteX7" fmla="*/ 2815144 w 2840325"/>
                  <a:gd name="connsiteY7" fmla="*/ 2141835 h 2761002"/>
                  <a:gd name="connsiteX8" fmla="*/ 2259643 w 2840325"/>
                  <a:gd name="connsiteY8" fmla="*/ 2681871 h 2761002"/>
                  <a:gd name="connsiteX9" fmla="*/ 185214 w 2840325"/>
                  <a:gd name="connsiteY9" fmla="*/ 538873 h 2761002"/>
                  <a:gd name="connsiteX10" fmla="*/ 635731 w 2840325"/>
                  <a:gd name="connsiteY10" fmla="*/ 0 h 2761002"/>
                  <a:gd name="connsiteX0" fmla="*/ 634951 w 2840042"/>
                  <a:gd name="connsiteY0" fmla="*/ 0 h 2779288"/>
                  <a:gd name="connsiteX1" fmla="*/ 729067 w 2840042"/>
                  <a:gd name="connsiteY1" fmla="*/ 3774 h 2779288"/>
                  <a:gd name="connsiteX2" fmla="*/ 1172526 w 2840042"/>
                  <a:gd name="connsiteY2" fmla="*/ 727041 h 2779288"/>
                  <a:gd name="connsiteX3" fmla="*/ 1153301 w 2840042"/>
                  <a:gd name="connsiteY3" fmla="*/ 759764 h 2779288"/>
                  <a:gd name="connsiteX4" fmla="*/ 696499 w 2840042"/>
                  <a:gd name="connsiteY4" fmla="*/ 987452 h 2779288"/>
                  <a:gd name="connsiteX5" fmla="*/ 1804804 w 2840042"/>
                  <a:gd name="connsiteY5" fmla="*/ 2170143 h 2779288"/>
                  <a:gd name="connsiteX6" fmla="*/ 2030889 w 2840042"/>
                  <a:gd name="connsiteY6" fmla="*/ 1788252 h 2779288"/>
                  <a:gd name="connsiteX7" fmla="*/ 2814364 w 2840042"/>
                  <a:gd name="connsiteY7" fmla="*/ 2141835 h 2779288"/>
                  <a:gd name="connsiteX8" fmla="*/ 2268388 w 2840042"/>
                  <a:gd name="connsiteY8" fmla="*/ 2700921 h 2779288"/>
                  <a:gd name="connsiteX9" fmla="*/ 184434 w 2840042"/>
                  <a:gd name="connsiteY9" fmla="*/ 538873 h 2779288"/>
                  <a:gd name="connsiteX10" fmla="*/ 634951 w 2840042"/>
                  <a:gd name="connsiteY10" fmla="*/ 0 h 2779288"/>
                  <a:gd name="connsiteX0" fmla="*/ 634951 w 2841036"/>
                  <a:gd name="connsiteY0" fmla="*/ 0 h 2779288"/>
                  <a:gd name="connsiteX1" fmla="*/ 729067 w 2841036"/>
                  <a:gd name="connsiteY1" fmla="*/ 3774 h 2779288"/>
                  <a:gd name="connsiteX2" fmla="*/ 1172526 w 2841036"/>
                  <a:gd name="connsiteY2" fmla="*/ 727041 h 2779288"/>
                  <a:gd name="connsiteX3" fmla="*/ 1153301 w 2841036"/>
                  <a:gd name="connsiteY3" fmla="*/ 759764 h 2779288"/>
                  <a:gd name="connsiteX4" fmla="*/ 696499 w 2841036"/>
                  <a:gd name="connsiteY4" fmla="*/ 987452 h 2779288"/>
                  <a:gd name="connsiteX5" fmla="*/ 1804804 w 2841036"/>
                  <a:gd name="connsiteY5" fmla="*/ 2170143 h 2779288"/>
                  <a:gd name="connsiteX6" fmla="*/ 2030889 w 2841036"/>
                  <a:gd name="connsiteY6" fmla="*/ 1788252 h 2779288"/>
                  <a:gd name="connsiteX7" fmla="*/ 2814364 w 2841036"/>
                  <a:gd name="connsiteY7" fmla="*/ 2141835 h 2779288"/>
                  <a:gd name="connsiteX8" fmla="*/ 2268388 w 2841036"/>
                  <a:gd name="connsiteY8" fmla="*/ 2700921 h 2779288"/>
                  <a:gd name="connsiteX9" fmla="*/ 184434 w 2841036"/>
                  <a:gd name="connsiteY9" fmla="*/ 538873 h 2779288"/>
                  <a:gd name="connsiteX10" fmla="*/ 634951 w 2841036"/>
                  <a:gd name="connsiteY10" fmla="*/ 0 h 2779288"/>
                  <a:gd name="connsiteX0" fmla="*/ 634951 w 2839113"/>
                  <a:gd name="connsiteY0" fmla="*/ 0 h 2779288"/>
                  <a:gd name="connsiteX1" fmla="*/ 729067 w 2839113"/>
                  <a:gd name="connsiteY1" fmla="*/ 3774 h 2779288"/>
                  <a:gd name="connsiteX2" fmla="*/ 1172526 w 2839113"/>
                  <a:gd name="connsiteY2" fmla="*/ 727041 h 2779288"/>
                  <a:gd name="connsiteX3" fmla="*/ 1153301 w 2839113"/>
                  <a:gd name="connsiteY3" fmla="*/ 759764 h 2779288"/>
                  <a:gd name="connsiteX4" fmla="*/ 696499 w 2839113"/>
                  <a:gd name="connsiteY4" fmla="*/ 987452 h 2779288"/>
                  <a:gd name="connsiteX5" fmla="*/ 1804804 w 2839113"/>
                  <a:gd name="connsiteY5" fmla="*/ 2170143 h 2779288"/>
                  <a:gd name="connsiteX6" fmla="*/ 2030889 w 2839113"/>
                  <a:gd name="connsiteY6" fmla="*/ 1788252 h 2779288"/>
                  <a:gd name="connsiteX7" fmla="*/ 2814364 w 2839113"/>
                  <a:gd name="connsiteY7" fmla="*/ 2141835 h 2779288"/>
                  <a:gd name="connsiteX8" fmla="*/ 2268388 w 2839113"/>
                  <a:gd name="connsiteY8" fmla="*/ 2700921 h 2779288"/>
                  <a:gd name="connsiteX9" fmla="*/ 184434 w 2839113"/>
                  <a:gd name="connsiteY9" fmla="*/ 538873 h 2779288"/>
                  <a:gd name="connsiteX10" fmla="*/ 634951 w 2839113"/>
                  <a:gd name="connsiteY10" fmla="*/ 0 h 2779288"/>
                  <a:gd name="connsiteX0" fmla="*/ 634951 w 2839113"/>
                  <a:gd name="connsiteY0" fmla="*/ 0 h 2779288"/>
                  <a:gd name="connsiteX1" fmla="*/ 729067 w 2839113"/>
                  <a:gd name="connsiteY1" fmla="*/ 3774 h 2779288"/>
                  <a:gd name="connsiteX2" fmla="*/ 1172526 w 2839113"/>
                  <a:gd name="connsiteY2" fmla="*/ 727041 h 2779288"/>
                  <a:gd name="connsiteX3" fmla="*/ 696499 w 2839113"/>
                  <a:gd name="connsiteY3" fmla="*/ 987452 h 2779288"/>
                  <a:gd name="connsiteX4" fmla="*/ 1804804 w 2839113"/>
                  <a:gd name="connsiteY4" fmla="*/ 2170143 h 2779288"/>
                  <a:gd name="connsiteX5" fmla="*/ 2030889 w 2839113"/>
                  <a:gd name="connsiteY5" fmla="*/ 1788252 h 2779288"/>
                  <a:gd name="connsiteX6" fmla="*/ 2814364 w 2839113"/>
                  <a:gd name="connsiteY6" fmla="*/ 2141835 h 2779288"/>
                  <a:gd name="connsiteX7" fmla="*/ 2268388 w 2839113"/>
                  <a:gd name="connsiteY7" fmla="*/ 2700921 h 2779288"/>
                  <a:gd name="connsiteX8" fmla="*/ 184434 w 2839113"/>
                  <a:gd name="connsiteY8" fmla="*/ 538873 h 2779288"/>
                  <a:gd name="connsiteX9" fmla="*/ 634951 w 2839113"/>
                  <a:gd name="connsiteY9" fmla="*/ 0 h 2779288"/>
                  <a:gd name="connsiteX0" fmla="*/ 634951 w 2839113"/>
                  <a:gd name="connsiteY0" fmla="*/ 0 h 2779288"/>
                  <a:gd name="connsiteX1" fmla="*/ 729067 w 2839113"/>
                  <a:gd name="connsiteY1" fmla="*/ 3774 h 2779288"/>
                  <a:gd name="connsiteX2" fmla="*/ 1172526 w 2839113"/>
                  <a:gd name="connsiteY2" fmla="*/ 727041 h 2779288"/>
                  <a:gd name="connsiteX3" fmla="*/ 696499 w 2839113"/>
                  <a:gd name="connsiteY3" fmla="*/ 987452 h 2779288"/>
                  <a:gd name="connsiteX4" fmla="*/ 1804804 w 2839113"/>
                  <a:gd name="connsiteY4" fmla="*/ 2170143 h 2779288"/>
                  <a:gd name="connsiteX5" fmla="*/ 2030889 w 2839113"/>
                  <a:gd name="connsiteY5" fmla="*/ 1788252 h 2779288"/>
                  <a:gd name="connsiteX6" fmla="*/ 2814364 w 2839113"/>
                  <a:gd name="connsiteY6" fmla="*/ 2141835 h 2779288"/>
                  <a:gd name="connsiteX7" fmla="*/ 2268388 w 2839113"/>
                  <a:gd name="connsiteY7" fmla="*/ 2700921 h 2779288"/>
                  <a:gd name="connsiteX8" fmla="*/ 184434 w 2839113"/>
                  <a:gd name="connsiteY8" fmla="*/ 538873 h 2779288"/>
                  <a:gd name="connsiteX9" fmla="*/ 634951 w 2839113"/>
                  <a:gd name="connsiteY9" fmla="*/ 0 h 2779288"/>
                  <a:gd name="connsiteX0" fmla="*/ 634951 w 2839113"/>
                  <a:gd name="connsiteY0" fmla="*/ 0 h 2779288"/>
                  <a:gd name="connsiteX1" fmla="*/ 729067 w 2839113"/>
                  <a:gd name="connsiteY1" fmla="*/ 3774 h 2779288"/>
                  <a:gd name="connsiteX2" fmla="*/ 1172526 w 2839113"/>
                  <a:gd name="connsiteY2" fmla="*/ 727041 h 2779288"/>
                  <a:gd name="connsiteX3" fmla="*/ 696499 w 2839113"/>
                  <a:gd name="connsiteY3" fmla="*/ 987452 h 2779288"/>
                  <a:gd name="connsiteX4" fmla="*/ 1804804 w 2839113"/>
                  <a:gd name="connsiteY4" fmla="*/ 2170143 h 2779288"/>
                  <a:gd name="connsiteX5" fmla="*/ 2030889 w 2839113"/>
                  <a:gd name="connsiteY5" fmla="*/ 1788252 h 2779288"/>
                  <a:gd name="connsiteX6" fmla="*/ 2814364 w 2839113"/>
                  <a:gd name="connsiteY6" fmla="*/ 2141835 h 2779288"/>
                  <a:gd name="connsiteX7" fmla="*/ 2268388 w 2839113"/>
                  <a:gd name="connsiteY7" fmla="*/ 2700921 h 2779288"/>
                  <a:gd name="connsiteX8" fmla="*/ 184434 w 2839113"/>
                  <a:gd name="connsiteY8" fmla="*/ 538873 h 2779288"/>
                  <a:gd name="connsiteX9" fmla="*/ 634951 w 2839113"/>
                  <a:gd name="connsiteY9" fmla="*/ 0 h 2779288"/>
                  <a:gd name="connsiteX0" fmla="*/ 634951 w 2839113"/>
                  <a:gd name="connsiteY0" fmla="*/ 0 h 2779288"/>
                  <a:gd name="connsiteX1" fmla="*/ 729067 w 2839113"/>
                  <a:gd name="connsiteY1" fmla="*/ 3774 h 2779288"/>
                  <a:gd name="connsiteX2" fmla="*/ 1172526 w 2839113"/>
                  <a:gd name="connsiteY2" fmla="*/ 727041 h 2779288"/>
                  <a:gd name="connsiteX3" fmla="*/ 696499 w 2839113"/>
                  <a:gd name="connsiteY3" fmla="*/ 987452 h 2779288"/>
                  <a:gd name="connsiteX4" fmla="*/ 1804804 w 2839113"/>
                  <a:gd name="connsiteY4" fmla="*/ 2170143 h 2779288"/>
                  <a:gd name="connsiteX5" fmla="*/ 2030889 w 2839113"/>
                  <a:gd name="connsiteY5" fmla="*/ 1788252 h 2779288"/>
                  <a:gd name="connsiteX6" fmla="*/ 2814364 w 2839113"/>
                  <a:gd name="connsiteY6" fmla="*/ 2141835 h 2779288"/>
                  <a:gd name="connsiteX7" fmla="*/ 2268388 w 2839113"/>
                  <a:gd name="connsiteY7" fmla="*/ 2700921 h 2779288"/>
                  <a:gd name="connsiteX8" fmla="*/ 184434 w 2839113"/>
                  <a:gd name="connsiteY8" fmla="*/ 538873 h 2779288"/>
                  <a:gd name="connsiteX9" fmla="*/ 634951 w 2839113"/>
                  <a:gd name="connsiteY9" fmla="*/ 0 h 2779288"/>
                  <a:gd name="connsiteX0" fmla="*/ 634951 w 2839113"/>
                  <a:gd name="connsiteY0" fmla="*/ 0 h 2779288"/>
                  <a:gd name="connsiteX1" fmla="*/ 1172526 w 2839113"/>
                  <a:gd name="connsiteY1" fmla="*/ 727041 h 2779288"/>
                  <a:gd name="connsiteX2" fmla="*/ 696499 w 2839113"/>
                  <a:gd name="connsiteY2" fmla="*/ 987452 h 2779288"/>
                  <a:gd name="connsiteX3" fmla="*/ 1804804 w 2839113"/>
                  <a:gd name="connsiteY3" fmla="*/ 2170143 h 2779288"/>
                  <a:gd name="connsiteX4" fmla="*/ 2030889 w 2839113"/>
                  <a:gd name="connsiteY4" fmla="*/ 1788252 h 2779288"/>
                  <a:gd name="connsiteX5" fmla="*/ 2814364 w 2839113"/>
                  <a:gd name="connsiteY5" fmla="*/ 2141835 h 2779288"/>
                  <a:gd name="connsiteX6" fmla="*/ 2268388 w 2839113"/>
                  <a:gd name="connsiteY6" fmla="*/ 2700921 h 2779288"/>
                  <a:gd name="connsiteX7" fmla="*/ 184434 w 2839113"/>
                  <a:gd name="connsiteY7" fmla="*/ 538873 h 2779288"/>
                  <a:gd name="connsiteX8" fmla="*/ 634951 w 2839113"/>
                  <a:gd name="connsiteY8" fmla="*/ 0 h 2779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39113" h="2779288">
                    <a:moveTo>
                      <a:pt x="634951" y="0"/>
                    </a:moveTo>
                    <a:lnTo>
                      <a:pt x="1172526" y="727041"/>
                    </a:lnTo>
                    <a:cubicBezTo>
                      <a:pt x="1061475" y="975770"/>
                      <a:pt x="874225" y="1005423"/>
                      <a:pt x="696499" y="987452"/>
                    </a:cubicBezTo>
                    <a:cubicBezTo>
                      <a:pt x="251073" y="1846230"/>
                      <a:pt x="1559023" y="2431995"/>
                      <a:pt x="1804804" y="2170143"/>
                    </a:cubicBezTo>
                    <a:cubicBezTo>
                      <a:pt x="1811009" y="1988316"/>
                      <a:pt x="1835290" y="1864195"/>
                      <a:pt x="2030889" y="1788252"/>
                    </a:cubicBezTo>
                    <a:lnTo>
                      <a:pt x="2814364" y="2141835"/>
                    </a:lnTo>
                    <a:cubicBezTo>
                      <a:pt x="2940357" y="2610284"/>
                      <a:pt x="2558789" y="2740386"/>
                      <a:pt x="2268388" y="2700921"/>
                    </a:cubicBezTo>
                    <a:cubicBezTo>
                      <a:pt x="1034091" y="3148684"/>
                      <a:pt x="-543194" y="1577028"/>
                      <a:pt x="184434" y="538873"/>
                    </a:cubicBezTo>
                    <a:cubicBezTo>
                      <a:pt x="195816" y="545508"/>
                      <a:pt x="49512" y="10994"/>
                      <a:pt x="63495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  <a:effectLst/>
            </p:spPr>
            <p:txBody>
              <a:bodyPr vert="horz" wrap="square" lIns="137160" tIns="68580" rIns="137160" bIns="6858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endParaRPr lang="en-US" sz="3000" kern="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xmlns="" id="{EF0C346B-7168-4D46-9157-DC366A0F7F36}"/>
                </a:ext>
              </a:extLst>
            </p:cNvPr>
            <p:cNvSpPr txBox="1"/>
            <p:nvPr/>
          </p:nvSpPr>
          <p:spPr>
            <a:xfrm>
              <a:off x="4314874" y="6076105"/>
              <a:ext cx="3779487" cy="420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4200"/>
                </a:lnSpc>
              </a:pPr>
              <a:r>
                <a:rPr lang="th-TH" sz="3200" b="1" dirty="0" smtClean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ติดต่อเรา </a:t>
              </a:r>
              <a:r>
                <a:rPr lang="en-US" sz="3200" b="1" dirty="0" smtClean="0">
                  <a:solidFill>
                    <a:srgbClr val="00206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</a:t>
              </a:r>
              <a:r>
                <a:rPr lang="en-US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: </a:t>
              </a:r>
              <a:r>
                <a:rPr lang="en-US" sz="3200" b="1" spc="89" dirty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02-2479422 </a:t>
              </a:r>
              <a:r>
                <a:rPr lang="en-US" sz="3200" b="1" spc="89" dirty="0" err="1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ต่อ</a:t>
              </a:r>
              <a:r>
                <a:rPr lang="en-US" sz="3200" b="1" spc="89" dirty="0">
                  <a:solidFill>
                    <a:srgbClr val="000000"/>
                  </a:solidFill>
                  <a:latin typeface="TH SarabunPSK" panose="020B0500040200020003" pitchFamily="34" charset="-34"/>
                  <a:cs typeface="TH SarabunPSK" panose="020B0500040200020003" pitchFamily="34" charset="-34"/>
                </a:rPr>
                <a:t> 604 ,608 ,610</a:t>
              </a: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xmlns="" id="{0C5ACA56-B1C3-4A4E-A4DD-2ADB6697105D}"/>
                </a:ext>
              </a:extLst>
            </p:cNvPr>
            <p:cNvGrpSpPr/>
            <p:nvPr/>
          </p:nvGrpSpPr>
          <p:grpSpPr>
            <a:xfrm>
              <a:off x="9565315" y="5172502"/>
              <a:ext cx="783056" cy="783055"/>
              <a:chOff x="9173785" y="5172502"/>
              <a:chExt cx="783056" cy="783055"/>
            </a:xfrm>
          </p:grpSpPr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xmlns="" id="{0EA6F6E3-B7EE-49FC-8242-274B18287E03}"/>
                  </a:ext>
                </a:extLst>
              </p:cNvPr>
              <p:cNvSpPr/>
              <p:nvPr/>
            </p:nvSpPr>
            <p:spPr>
              <a:xfrm>
                <a:off x="9173785" y="5172502"/>
                <a:ext cx="783056" cy="78305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700"/>
              </a:p>
            </p:txBody>
          </p:sp>
          <p:sp>
            <p:nvSpPr>
              <p:cNvPr id="14" name="Freeform 20">
                <a:extLst>
                  <a:ext uri="{FF2B5EF4-FFF2-40B4-BE49-F238E27FC236}">
                    <a16:creationId xmlns:a16="http://schemas.microsoft.com/office/drawing/2014/main" xmlns="" id="{D004A26B-6918-4DF1-8501-266FC014A252}"/>
                  </a:ext>
                </a:extLst>
              </p:cNvPr>
              <p:cNvSpPr/>
              <p:nvPr/>
            </p:nvSpPr>
            <p:spPr>
              <a:xfrm>
                <a:off x="9373270" y="5368945"/>
                <a:ext cx="384086" cy="390169"/>
              </a:xfrm>
              <a:custGeom>
                <a:avLst/>
                <a:gdLst/>
                <a:ahLst/>
                <a:cxnLst/>
                <a:rect l="l" t="t" r="r" b="b"/>
                <a:pathLst>
                  <a:path w="211410" h="214759">
                    <a:moveTo>
                      <a:pt x="110616" y="0"/>
                    </a:moveTo>
                    <a:cubicBezTo>
                      <a:pt x="129071" y="0"/>
                      <a:pt x="145647" y="3776"/>
                      <a:pt x="160343" y="11329"/>
                    </a:cubicBezTo>
                    <a:cubicBezTo>
                      <a:pt x="175040" y="18882"/>
                      <a:pt x="186630" y="30137"/>
                      <a:pt x="195113" y="45095"/>
                    </a:cubicBezTo>
                    <a:cubicBezTo>
                      <a:pt x="202331" y="57968"/>
                      <a:pt x="205940" y="71958"/>
                      <a:pt x="205940" y="87064"/>
                    </a:cubicBezTo>
                    <a:cubicBezTo>
                      <a:pt x="205940" y="108644"/>
                      <a:pt x="198350" y="127806"/>
                      <a:pt x="183170" y="144549"/>
                    </a:cubicBezTo>
                    <a:cubicBezTo>
                      <a:pt x="169626" y="159581"/>
                      <a:pt x="154818" y="167097"/>
                      <a:pt x="138745" y="167097"/>
                    </a:cubicBezTo>
                    <a:cubicBezTo>
                      <a:pt x="133610" y="167097"/>
                      <a:pt x="129461" y="166315"/>
                      <a:pt x="126299" y="164753"/>
                    </a:cubicBezTo>
                    <a:cubicBezTo>
                      <a:pt x="123136" y="163190"/>
                      <a:pt x="120811" y="160957"/>
                      <a:pt x="119323" y="158055"/>
                    </a:cubicBezTo>
                    <a:cubicBezTo>
                      <a:pt x="118355" y="156195"/>
                      <a:pt x="117648" y="152995"/>
                      <a:pt x="117202" y="148456"/>
                    </a:cubicBezTo>
                    <a:cubicBezTo>
                      <a:pt x="112365" y="154037"/>
                      <a:pt x="106951" y="158520"/>
                      <a:pt x="100961" y="161906"/>
                    </a:cubicBezTo>
                    <a:cubicBezTo>
                      <a:pt x="94971" y="165292"/>
                      <a:pt x="88962" y="166985"/>
                      <a:pt x="82934" y="166985"/>
                    </a:cubicBezTo>
                    <a:cubicBezTo>
                      <a:pt x="76311" y="166985"/>
                      <a:pt x="69874" y="165050"/>
                      <a:pt x="63624" y="161181"/>
                    </a:cubicBezTo>
                    <a:cubicBezTo>
                      <a:pt x="57373" y="157311"/>
                      <a:pt x="52294" y="151358"/>
                      <a:pt x="48387" y="143321"/>
                    </a:cubicBezTo>
                    <a:cubicBezTo>
                      <a:pt x="44481" y="135285"/>
                      <a:pt x="42527" y="126466"/>
                      <a:pt x="42527" y="116867"/>
                    </a:cubicBezTo>
                    <a:cubicBezTo>
                      <a:pt x="42527" y="105035"/>
                      <a:pt x="45560" y="93185"/>
                      <a:pt x="51624" y="81316"/>
                    </a:cubicBezTo>
                    <a:cubicBezTo>
                      <a:pt x="57689" y="69447"/>
                      <a:pt x="65224" y="60536"/>
                      <a:pt x="74228" y="54582"/>
                    </a:cubicBezTo>
                    <a:cubicBezTo>
                      <a:pt x="83232" y="48629"/>
                      <a:pt x="91975" y="45653"/>
                      <a:pt x="100459" y="45653"/>
                    </a:cubicBezTo>
                    <a:cubicBezTo>
                      <a:pt x="106933" y="45653"/>
                      <a:pt x="113109" y="47346"/>
                      <a:pt x="118988" y="50732"/>
                    </a:cubicBezTo>
                    <a:cubicBezTo>
                      <a:pt x="124866" y="54117"/>
                      <a:pt x="129927" y="59271"/>
                      <a:pt x="134168" y="66191"/>
                    </a:cubicBezTo>
                    <a:lnTo>
                      <a:pt x="137963" y="48890"/>
                    </a:lnTo>
                    <a:lnTo>
                      <a:pt x="157943" y="48890"/>
                    </a:lnTo>
                    <a:lnTo>
                      <a:pt x="141870" y="123788"/>
                    </a:lnTo>
                    <a:cubicBezTo>
                      <a:pt x="139638" y="134206"/>
                      <a:pt x="138521" y="139973"/>
                      <a:pt x="138521" y="141089"/>
                    </a:cubicBezTo>
                    <a:cubicBezTo>
                      <a:pt x="138521" y="143098"/>
                      <a:pt x="139284" y="144828"/>
                      <a:pt x="140810" y="146279"/>
                    </a:cubicBezTo>
                    <a:cubicBezTo>
                      <a:pt x="142335" y="147730"/>
                      <a:pt x="144177" y="148456"/>
                      <a:pt x="146335" y="148456"/>
                    </a:cubicBezTo>
                    <a:cubicBezTo>
                      <a:pt x="150279" y="148456"/>
                      <a:pt x="155451" y="146186"/>
                      <a:pt x="161850" y="141647"/>
                    </a:cubicBezTo>
                    <a:cubicBezTo>
                      <a:pt x="170333" y="135694"/>
                      <a:pt x="177049" y="127713"/>
                      <a:pt x="181998" y="117704"/>
                    </a:cubicBezTo>
                    <a:cubicBezTo>
                      <a:pt x="186946" y="107696"/>
                      <a:pt x="189421" y="97371"/>
                      <a:pt x="189421" y="86729"/>
                    </a:cubicBezTo>
                    <a:cubicBezTo>
                      <a:pt x="189421" y="74302"/>
                      <a:pt x="186239" y="62694"/>
                      <a:pt x="179877" y="51904"/>
                    </a:cubicBezTo>
                    <a:cubicBezTo>
                      <a:pt x="173515" y="41114"/>
                      <a:pt x="164027" y="32482"/>
                      <a:pt x="151414" y="26007"/>
                    </a:cubicBezTo>
                    <a:cubicBezTo>
                      <a:pt x="138800" y="19533"/>
                      <a:pt x="124866" y="16296"/>
                      <a:pt x="109611" y="16296"/>
                    </a:cubicBezTo>
                    <a:cubicBezTo>
                      <a:pt x="92199" y="16296"/>
                      <a:pt x="76293" y="20371"/>
                      <a:pt x="61893" y="28519"/>
                    </a:cubicBezTo>
                    <a:cubicBezTo>
                      <a:pt x="47494" y="36667"/>
                      <a:pt x="36332" y="48350"/>
                      <a:pt x="28407" y="63568"/>
                    </a:cubicBezTo>
                    <a:cubicBezTo>
                      <a:pt x="20482" y="78786"/>
                      <a:pt x="16519" y="95101"/>
                      <a:pt x="16519" y="112514"/>
                    </a:cubicBezTo>
                    <a:cubicBezTo>
                      <a:pt x="16519" y="130745"/>
                      <a:pt x="20482" y="146447"/>
                      <a:pt x="28407" y="159618"/>
                    </a:cubicBezTo>
                    <a:cubicBezTo>
                      <a:pt x="36332" y="172789"/>
                      <a:pt x="47792" y="182519"/>
                      <a:pt x="62786" y="188807"/>
                    </a:cubicBezTo>
                    <a:cubicBezTo>
                      <a:pt x="77781" y="195095"/>
                      <a:pt x="94394" y="198239"/>
                      <a:pt x="112625" y="198239"/>
                    </a:cubicBezTo>
                    <a:cubicBezTo>
                      <a:pt x="132122" y="198239"/>
                      <a:pt x="148456" y="194965"/>
                      <a:pt x="161627" y="188416"/>
                    </a:cubicBezTo>
                    <a:cubicBezTo>
                      <a:pt x="174798" y="181868"/>
                      <a:pt x="184658" y="173905"/>
                      <a:pt x="191207" y="164529"/>
                    </a:cubicBezTo>
                    <a:lnTo>
                      <a:pt x="211410" y="164529"/>
                    </a:lnTo>
                    <a:cubicBezTo>
                      <a:pt x="207615" y="172343"/>
                      <a:pt x="201104" y="180305"/>
                      <a:pt x="191876" y="188416"/>
                    </a:cubicBezTo>
                    <a:cubicBezTo>
                      <a:pt x="182649" y="196527"/>
                      <a:pt x="171673" y="202946"/>
                      <a:pt x="158948" y="207671"/>
                    </a:cubicBezTo>
                    <a:cubicBezTo>
                      <a:pt x="146223" y="212396"/>
                      <a:pt x="130894" y="214759"/>
                      <a:pt x="112960" y="214759"/>
                    </a:cubicBezTo>
                    <a:cubicBezTo>
                      <a:pt x="96440" y="214759"/>
                      <a:pt x="81204" y="212638"/>
                      <a:pt x="67251" y="208396"/>
                    </a:cubicBezTo>
                    <a:cubicBezTo>
                      <a:pt x="53299" y="204155"/>
                      <a:pt x="41411" y="197774"/>
                      <a:pt x="31588" y="189253"/>
                    </a:cubicBezTo>
                    <a:cubicBezTo>
                      <a:pt x="21766" y="180733"/>
                      <a:pt x="14361" y="170929"/>
                      <a:pt x="9376" y="159841"/>
                    </a:cubicBezTo>
                    <a:cubicBezTo>
                      <a:pt x="3125" y="145777"/>
                      <a:pt x="0" y="130596"/>
                      <a:pt x="0" y="114300"/>
                    </a:cubicBezTo>
                    <a:cubicBezTo>
                      <a:pt x="0" y="96143"/>
                      <a:pt x="3720" y="78841"/>
                      <a:pt x="11162" y="62396"/>
                    </a:cubicBezTo>
                    <a:cubicBezTo>
                      <a:pt x="20240" y="42230"/>
                      <a:pt x="33132" y="26789"/>
                      <a:pt x="49838" y="16073"/>
                    </a:cubicBezTo>
                    <a:cubicBezTo>
                      <a:pt x="66544" y="5358"/>
                      <a:pt x="86804" y="0"/>
                      <a:pt x="110616" y="0"/>
                    </a:cubicBezTo>
                    <a:close/>
                    <a:moveTo>
                      <a:pt x="101910" y="62284"/>
                    </a:moveTo>
                    <a:cubicBezTo>
                      <a:pt x="97147" y="62284"/>
                      <a:pt x="92664" y="63494"/>
                      <a:pt x="88459" y="65912"/>
                    </a:cubicBezTo>
                    <a:cubicBezTo>
                      <a:pt x="84255" y="68331"/>
                      <a:pt x="80181" y="72219"/>
                      <a:pt x="76237" y="77576"/>
                    </a:cubicBezTo>
                    <a:cubicBezTo>
                      <a:pt x="72293" y="82934"/>
                      <a:pt x="69130" y="89445"/>
                      <a:pt x="66749" y="97110"/>
                    </a:cubicBezTo>
                    <a:cubicBezTo>
                      <a:pt x="64368" y="104775"/>
                      <a:pt x="63177" y="111807"/>
                      <a:pt x="63177" y="118207"/>
                    </a:cubicBezTo>
                    <a:cubicBezTo>
                      <a:pt x="63177" y="128401"/>
                      <a:pt x="65596" y="136326"/>
                      <a:pt x="70432" y="141982"/>
                    </a:cubicBezTo>
                    <a:cubicBezTo>
                      <a:pt x="75269" y="147637"/>
                      <a:pt x="80813" y="150465"/>
                      <a:pt x="87064" y="150465"/>
                    </a:cubicBezTo>
                    <a:cubicBezTo>
                      <a:pt x="91231" y="150465"/>
                      <a:pt x="95622" y="149219"/>
                      <a:pt x="100235" y="146726"/>
                    </a:cubicBezTo>
                    <a:cubicBezTo>
                      <a:pt x="104849" y="144233"/>
                      <a:pt x="109258" y="140531"/>
                      <a:pt x="113462" y="135619"/>
                    </a:cubicBezTo>
                    <a:cubicBezTo>
                      <a:pt x="117667" y="130708"/>
                      <a:pt x="121108" y="124476"/>
                      <a:pt x="123787" y="116923"/>
                    </a:cubicBezTo>
                    <a:cubicBezTo>
                      <a:pt x="126466" y="109370"/>
                      <a:pt x="127806" y="101798"/>
                      <a:pt x="127806" y="94208"/>
                    </a:cubicBezTo>
                    <a:cubicBezTo>
                      <a:pt x="127806" y="84088"/>
                      <a:pt x="125294" y="76237"/>
                      <a:pt x="120271" y="70656"/>
                    </a:cubicBezTo>
                    <a:cubicBezTo>
                      <a:pt x="115248" y="65075"/>
                      <a:pt x="109128" y="62284"/>
                      <a:pt x="101910" y="6228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0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C7287C46-FE84-4AF7-84C5-7EAE44212DCC}"/>
                </a:ext>
              </a:extLst>
            </p:cNvPr>
            <p:cNvSpPr txBox="1"/>
            <p:nvPr/>
          </p:nvSpPr>
          <p:spPr>
            <a:xfrm>
              <a:off x="8475724" y="6152000"/>
              <a:ext cx="296223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00" dirty="0">
                  <a:solidFill>
                    <a:srgbClr val="002060"/>
                  </a:solidFill>
                  <a:latin typeface="Georgia" panose="02040502050405020303" pitchFamily="18" charset="0"/>
                </a:rPr>
                <a:t>Email </a:t>
              </a:r>
              <a:r>
                <a:rPr lang="en-US" sz="2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eorgia" panose="02040502050405020303" pitchFamily="18" charset="0"/>
                </a:rPr>
                <a:t>: </a:t>
              </a:r>
              <a:r>
                <a:rPr lang="en-US" sz="2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eorgia" panose="02040502050405020303" pitchFamily="18" charset="0"/>
                </a:rPr>
                <a:t>gosopo2559@gmail.com</a:t>
              </a:r>
              <a:endParaRPr lang="en-US" sz="2100" dirty="0">
                <a:solidFill>
                  <a:schemeClr val="tx1">
                    <a:lumMod val="85000"/>
                    <a:lumOff val="15000"/>
                  </a:schemeClr>
                </a:solidFill>
                <a:latin typeface="Georgia" panose="02040502050405020303" pitchFamily="18" charset="0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3D2AB835-E2D8-47C6-A635-D322450DA78A}"/>
              </a:ext>
            </a:extLst>
          </p:cNvPr>
          <p:cNvSpPr txBox="1"/>
          <p:nvPr/>
        </p:nvSpPr>
        <p:spPr>
          <a:xfrm>
            <a:off x="2685197" y="1648330"/>
            <a:ext cx="13164403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Thank </a:t>
            </a:r>
            <a:r>
              <a:rPr lang="en-US" sz="20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you.</a:t>
            </a:r>
            <a:endParaRPr lang="en-US" sz="20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352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697</TotalTime>
  <Words>748</Words>
  <Application>Microsoft Office PowerPoint</Application>
  <PresentationFormat>กำหนดเอง</PresentationFormat>
  <Paragraphs>111</Paragraphs>
  <Slides>7</Slides>
  <Notes>1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11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7</vt:i4>
      </vt:variant>
    </vt:vector>
  </HeadingPairs>
  <TitlesOfParts>
    <vt:vector size="19" baseType="lpstr">
      <vt:lpstr>Arial</vt:lpstr>
      <vt:lpstr>Angsana New</vt:lpstr>
      <vt:lpstr>TH SarabunPSK</vt:lpstr>
      <vt:lpstr>Cordia New</vt:lpstr>
      <vt:lpstr>Fira Sans Light Bold</vt:lpstr>
      <vt:lpstr>Prompt Light Bold</vt:lpstr>
      <vt:lpstr>Calibri</vt:lpstr>
      <vt:lpstr>Noto Sans Thai Condensed Bold</vt:lpstr>
      <vt:lpstr>Georgia</vt:lpstr>
      <vt:lpstr>Fira Sans Medium</vt:lpstr>
      <vt:lpstr>Times New Roman</vt:lpstr>
      <vt:lpstr>Office Theme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โครงการพัฒนาผู้ประกอบกิจการสมัยใหม่Presentation</dc:title>
  <dc:creator>User</dc:creator>
  <cp:lastModifiedBy>Windows User</cp:lastModifiedBy>
  <cp:revision>44</cp:revision>
  <dcterms:created xsi:type="dcterms:W3CDTF">2006-08-16T00:00:00Z</dcterms:created>
  <dcterms:modified xsi:type="dcterms:W3CDTF">2021-10-26T06:07:39Z</dcterms:modified>
  <dc:identifier>DAEp2RrLqJQ</dc:identifier>
</cp:coreProperties>
</file>